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9"/>
  </p:notesMasterIdLst>
  <p:handoutMasterIdLst>
    <p:handoutMasterId r:id="rId20"/>
  </p:handoutMasterIdLst>
  <p:sldIdLst>
    <p:sldId id="256" r:id="rId6"/>
    <p:sldId id="265" r:id="rId7"/>
    <p:sldId id="260" r:id="rId8"/>
    <p:sldId id="262" r:id="rId9"/>
    <p:sldId id="263" r:id="rId10"/>
    <p:sldId id="261" r:id="rId11"/>
    <p:sldId id="264" r:id="rId12"/>
    <p:sldId id="267" r:id="rId13"/>
    <p:sldId id="268" r:id="rId14"/>
    <p:sldId id="271" r:id="rId15"/>
    <p:sldId id="269" r:id="rId16"/>
    <p:sldId id="270" r:id="rId17"/>
    <p:sldId id="257" r:id="rId1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autoAdjust="0"/>
    <p:restoredTop sz="93381" autoAdjust="0"/>
  </p:normalViewPr>
  <p:slideViewPr>
    <p:cSldViewPr>
      <p:cViewPr varScale="1">
        <p:scale>
          <a:sx n="74" d="100"/>
          <a:sy n="74" d="100"/>
        </p:scale>
        <p:origin x="166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6/4/2018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6/4/2018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38200" y="1371600"/>
            <a:ext cx="7124700" cy="1143000"/>
          </a:xfrm>
        </p:spPr>
        <p:txBody>
          <a:bodyPr/>
          <a:lstStyle/>
          <a:p>
            <a:pPr algn="just"/>
            <a:r>
              <a:rPr lang="en-US" sz="2800" dirty="0">
                <a:latin typeface="+mn-lt"/>
              </a:rPr>
              <a:t>Review </a:t>
            </a:r>
            <a:r>
              <a:rPr lang="en-US" sz="2800" dirty="0" smtClean="0">
                <a:latin typeface="+mn-lt"/>
              </a:rPr>
              <a:t>Activity </a:t>
            </a:r>
            <a:r>
              <a:rPr lang="en-US" sz="2800" dirty="0" smtClean="0">
                <a:latin typeface="+mn-lt"/>
              </a:rPr>
              <a:t>1.1.2: Test </a:t>
            </a:r>
            <a:r>
              <a:rPr lang="en-US" sz="2800" dirty="0">
                <a:latin typeface="+mn-lt"/>
              </a:rPr>
              <a:t>and disseminate a combination of improved breeds, housing, feeding, health and breeding practices to intensify rearing of livestock for meat, egg and milk production </a:t>
            </a:r>
            <a:endParaRPr lang="en-US" sz="2800" dirty="0">
              <a:latin typeface="+mn-lt"/>
            </a:endParaRPr>
          </a:p>
        </p:txBody>
      </p:sp>
      <p:sp>
        <p:nvSpPr>
          <p:cNvPr id="3" name="Text Placeholder 2"/>
          <p:cNvSpPr>
            <a:spLocks noGrp="1"/>
          </p:cNvSpPr>
          <p:nvPr>
            <p:ph type="body" sz="quarter" idx="12"/>
          </p:nvPr>
        </p:nvSpPr>
        <p:spPr>
          <a:xfrm>
            <a:off x="1847056" y="4495800"/>
            <a:ext cx="5106987" cy="1219200"/>
          </a:xfrm>
        </p:spPr>
        <p:txBody>
          <a:bodyPr/>
          <a:lstStyle/>
          <a:p>
            <a:r>
              <a:rPr lang="en-US" dirty="0" smtClean="0">
                <a:latin typeface="+mn-lt"/>
              </a:rPr>
              <a:t>Augustine Ayantunde</a:t>
            </a:r>
          </a:p>
          <a:p>
            <a:r>
              <a:rPr lang="en-US" dirty="0" smtClean="0">
                <a:latin typeface="+mn-lt"/>
              </a:rPr>
              <a:t>ILRI</a:t>
            </a:r>
            <a:endParaRPr lang="en-US" dirty="0">
              <a:latin typeface="+mn-lt"/>
            </a:endParaRPr>
          </a:p>
          <a:p>
            <a:r>
              <a:rPr lang="en-US" dirty="0" smtClean="0">
                <a:latin typeface="+mn-lt"/>
              </a:rPr>
              <a:t>Review and Planning Meeting, June 2018</a:t>
            </a:r>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tabLst>
                <a:tab pos="588963" algn="ctr"/>
              </a:tabLst>
            </a:pPr>
            <a:r>
              <a:rPr lang="en-US" sz="1200" smtClean="0">
                <a:solidFill>
                  <a:prstClr val="black"/>
                </a:solidFill>
                <a:latin typeface="Arial" pitchFamily="34" charset="0"/>
                <a:ea typeface="Calibri" pitchFamily="34" charset="0"/>
                <a:cs typeface="Arial" pitchFamily="34" charset="0"/>
              </a:rPr>
              <a:t>Table 2. Chemical composition (%) of </a:t>
            </a:r>
            <a:r>
              <a:rPr lang="en-US" sz="1200" i="1" smtClean="0">
                <a:solidFill>
                  <a:prstClr val="black"/>
                </a:solidFill>
                <a:latin typeface="Arial" pitchFamily="34" charset="0"/>
                <a:ea typeface="Calibri" pitchFamily="34" charset="0"/>
                <a:cs typeface="Arial" pitchFamily="34" charset="0"/>
              </a:rPr>
              <a:t>Pennisetum pedicellatum</a:t>
            </a:r>
            <a:r>
              <a:rPr lang="en-US" sz="1200" smtClean="0">
                <a:solidFill>
                  <a:prstClr val="black"/>
                </a:solidFill>
                <a:latin typeface="Arial" pitchFamily="34" charset="0"/>
                <a:ea typeface="Calibri" pitchFamily="34" charset="0"/>
                <a:cs typeface="Arial" pitchFamily="34" charset="0"/>
              </a:rPr>
              <a:t> in the Flola and Madina</a:t>
            </a:r>
            <a:endParaRPr lang="fr-FR" sz="800" smtClean="0">
              <a:solidFill>
                <a:prstClr val="black"/>
              </a:solidFill>
              <a:latin typeface="Arial" pitchFamily="34" charset="0"/>
              <a:cs typeface="Arial" pitchFamily="34" charset="0"/>
            </a:endParaRPr>
          </a:p>
          <a:p>
            <a:pPr eaLnBrk="0" fontAlgn="base" hangingPunct="0">
              <a:spcBef>
                <a:spcPct val="0"/>
              </a:spcBef>
              <a:spcAft>
                <a:spcPct val="0"/>
              </a:spcAft>
              <a:tabLst>
                <a:tab pos="588963" algn="ctr"/>
              </a:tabLst>
            </a:pPr>
            <a:endParaRPr lang="fr-FR" smtClean="0">
              <a:solidFill>
                <a:prstClr val="black"/>
              </a:solidFill>
              <a:latin typeface="Arial" pitchFamily="34" charset="0"/>
              <a:cs typeface="Arial" pitchFamily="34" charset="0"/>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1200" smtClean="0">
                <a:solidFill>
                  <a:prstClr val="black"/>
                </a:solidFill>
                <a:latin typeface="Arial" pitchFamily="34" charset="0"/>
                <a:ea typeface="Calibri" pitchFamily="34" charset="0"/>
                <a:cs typeface="Arial" pitchFamily="34" charset="0"/>
              </a:rPr>
              <a:t>Table 4. Details on the demonstration of choppers </a:t>
            </a:r>
            <a:endParaRPr lang="en-US" smtClean="0">
              <a:solidFill>
                <a:prstClr val="black"/>
              </a:solidFill>
              <a:latin typeface="Arial" pitchFamily="34" charset="0"/>
              <a:cs typeface="Arial" pitchFamily="34" charset="0"/>
            </a:endParaRPr>
          </a:p>
        </p:txBody>
      </p:sp>
      <p:pic>
        <p:nvPicPr>
          <p:cNvPr id="15" name="Image 10" descr="IMG_1656"/>
          <p:cNvPicPr/>
          <p:nvPr/>
        </p:nvPicPr>
        <p:blipFill>
          <a:blip r:embed="rId2" cstate="print"/>
          <a:srcRect/>
          <a:stretch>
            <a:fillRect/>
          </a:stretch>
        </p:blipFill>
        <p:spPr bwMode="auto">
          <a:xfrm>
            <a:off x="762000" y="1904999"/>
            <a:ext cx="2393324" cy="1828799"/>
          </a:xfrm>
          <a:prstGeom prst="rect">
            <a:avLst/>
          </a:prstGeom>
          <a:noFill/>
          <a:ln w="9525">
            <a:noFill/>
            <a:miter lim="800000"/>
            <a:headEnd/>
            <a:tailEnd/>
          </a:ln>
        </p:spPr>
      </p:pic>
      <p:pic>
        <p:nvPicPr>
          <p:cNvPr id="16" name="Image 9" descr="C:\Users\hp\Documents\LaBoNa\Africa Rising\Planning activités 2016 AR\Photos vidéos 16.09.2017 MADINA\FLOLA\IMG_20171214_131315.jpg"/>
          <p:cNvPicPr/>
          <p:nvPr/>
        </p:nvPicPr>
        <p:blipFill>
          <a:blip r:embed="rId3" cstate="print"/>
          <a:srcRect/>
          <a:stretch>
            <a:fillRect/>
          </a:stretch>
        </p:blipFill>
        <p:spPr bwMode="auto">
          <a:xfrm>
            <a:off x="3155324" y="1918950"/>
            <a:ext cx="2407276" cy="1828798"/>
          </a:xfrm>
          <a:prstGeom prst="rect">
            <a:avLst/>
          </a:prstGeom>
          <a:noFill/>
          <a:ln w="9525">
            <a:noFill/>
            <a:miter lim="800000"/>
            <a:headEnd/>
            <a:tailEnd/>
          </a:ln>
        </p:spPr>
      </p:pic>
      <p:pic>
        <p:nvPicPr>
          <p:cNvPr id="18" name="Image 7" descr="C:\Users\hp\Documents\LaBoNa\Africa Rising\Planning activités 2016 AR\Photos vidéos 16.09.2017 MADINA\FLOLA\IMG_20171214_143356.jpg"/>
          <p:cNvPicPr/>
          <p:nvPr/>
        </p:nvPicPr>
        <p:blipFill>
          <a:blip r:embed="rId4" cstate="print"/>
          <a:srcRect/>
          <a:stretch>
            <a:fillRect/>
          </a:stretch>
        </p:blipFill>
        <p:spPr bwMode="auto">
          <a:xfrm>
            <a:off x="5562600" y="1904999"/>
            <a:ext cx="2438400" cy="1828801"/>
          </a:xfrm>
          <a:prstGeom prst="rect">
            <a:avLst/>
          </a:prstGeom>
          <a:noFill/>
          <a:ln w="9525">
            <a:noFill/>
            <a:miter lim="800000"/>
            <a:headEnd/>
            <a:tailEnd/>
          </a:ln>
        </p:spPr>
      </p:pic>
      <p:pic>
        <p:nvPicPr>
          <p:cNvPr id="20" name="Image 4" descr="F:\DCIM\141___10\IMG_1327.JPG"/>
          <p:cNvPicPr/>
          <p:nvPr/>
        </p:nvPicPr>
        <p:blipFill>
          <a:blip r:embed="rId5" cstate="print"/>
          <a:srcRect/>
          <a:stretch>
            <a:fillRect/>
          </a:stretch>
        </p:blipFill>
        <p:spPr bwMode="auto">
          <a:xfrm>
            <a:off x="762000" y="3747750"/>
            <a:ext cx="2393324" cy="2195850"/>
          </a:xfrm>
          <a:prstGeom prst="rect">
            <a:avLst/>
          </a:prstGeom>
          <a:noFill/>
          <a:ln w="9525">
            <a:noFill/>
            <a:miter lim="800000"/>
            <a:headEnd/>
            <a:tailEnd/>
          </a:ln>
        </p:spPr>
      </p:pic>
      <p:pic>
        <p:nvPicPr>
          <p:cNvPr id="21" name="Image 6"/>
          <p:cNvPicPr/>
          <p:nvPr/>
        </p:nvPicPr>
        <p:blipFill>
          <a:blip r:embed="rId6" cstate="print"/>
          <a:srcRect/>
          <a:stretch>
            <a:fillRect/>
          </a:stretch>
        </p:blipFill>
        <p:spPr bwMode="auto">
          <a:xfrm>
            <a:off x="3155324" y="3747750"/>
            <a:ext cx="2407276" cy="2195850"/>
          </a:xfrm>
          <a:prstGeom prst="rect">
            <a:avLst/>
          </a:prstGeom>
          <a:noFill/>
          <a:ln w="9525">
            <a:noFill/>
            <a:miter lim="800000"/>
            <a:headEnd/>
            <a:tailEnd/>
          </a:ln>
        </p:spPr>
      </p:pic>
      <p:pic>
        <p:nvPicPr>
          <p:cNvPr id="24" name="Image 5"/>
          <p:cNvPicPr/>
          <p:nvPr/>
        </p:nvPicPr>
        <p:blipFill>
          <a:blip r:embed="rId7" cstate="print"/>
          <a:stretch>
            <a:fillRect/>
          </a:stretch>
        </p:blipFill>
        <p:spPr>
          <a:xfrm>
            <a:off x="5548648" y="3747748"/>
            <a:ext cx="2452352" cy="2195852"/>
          </a:xfrm>
          <a:prstGeom prst="rect">
            <a:avLst/>
          </a:prstGeom>
        </p:spPr>
      </p:pic>
    </p:spTree>
    <p:extLst>
      <p:ext uri="{BB962C8B-B14F-4D97-AF65-F5344CB8AC3E}">
        <p14:creationId xmlns:p14="http://schemas.microsoft.com/office/powerpoint/2010/main" val="1118904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tabLst>
                <a:tab pos="588963" algn="ctr"/>
              </a:tabLst>
            </a:pPr>
            <a:r>
              <a:rPr lang="en-US" sz="1200" smtClean="0">
                <a:solidFill>
                  <a:prstClr val="black"/>
                </a:solidFill>
                <a:latin typeface="Arial" pitchFamily="34" charset="0"/>
                <a:ea typeface="Calibri" pitchFamily="34" charset="0"/>
                <a:cs typeface="Arial" pitchFamily="34" charset="0"/>
              </a:rPr>
              <a:t>Table 2. Chemical composition (%) of </a:t>
            </a:r>
            <a:r>
              <a:rPr lang="en-US" sz="1200" i="1" smtClean="0">
                <a:solidFill>
                  <a:prstClr val="black"/>
                </a:solidFill>
                <a:latin typeface="Arial" pitchFamily="34" charset="0"/>
                <a:ea typeface="Calibri" pitchFamily="34" charset="0"/>
                <a:cs typeface="Arial" pitchFamily="34" charset="0"/>
              </a:rPr>
              <a:t>Pennisetum pedicellatum</a:t>
            </a:r>
            <a:r>
              <a:rPr lang="en-US" sz="1200" smtClean="0">
                <a:solidFill>
                  <a:prstClr val="black"/>
                </a:solidFill>
                <a:latin typeface="Arial" pitchFamily="34" charset="0"/>
                <a:ea typeface="Calibri" pitchFamily="34" charset="0"/>
                <a:cs typeface="Arial" pitchFamily="34" charset="0"/>
              </a:rPr>
              <a:t> in the Flola and Madina</a:t>
            </a:r>
            <a:endParaRPr lang="fr-FR" sz="800" smtClean="0">
              <a:solidFill>
                <a:prstClr val="black"/>
              </a:solidFill>
              <a:latin typeface="Arial" pitchFamily="34" charset="0"/>
              <a:cs typeface="Arial" pitchFamily="34" charset="0"/>
            </a:endParaRPr>
          </a:p>
          <a:p>
            <a:pPr eaLnBrk="0" fontAlgn="base" hangingPunct="0">
              <a:spcBef>
                <a:spcPct val="0"/>
              </a:spcBef>
              <a:spcAft>
                <a:spcPct val="0"/>
              </a:spcAft>
              <a:tabLst>
                <a:tab pos="588963" algn="ctr"/>
              </a:tabLst>
            </a:pPr>
            <a:endParaRPr lang="fr-FR" smtClean="0">
              <a:solidFill>
                <a:prstClr val="black"/>
              </a:solidFill>
              <a:latin typeface="Arial" pitchFamily="34" charset="0"/>
              <a:cs typeface="Arial" pitchFamily="34" charset="0"/>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1200" smtClean="0">
                <a:solidFill>
                  <a:prstClr val="black"/>
                </a:solidFill>
                <a:latin typeface="Arial" pitchFamily="34" charset="0"/>
                <a:ea typeface="Calibri" pitchFamily="34" charset="0"/>
                <a:cs typeface="Arial" pitchFamily="34" charset="0"/>
              </a:rPr>
              <a:t>Table 4. Details on the demonstration of choppers </a:t>
            </a:r>
            <a:endParaRPr lang="en-US" smtClean="0">
              <a:solidFill>
                <a:prstClr val="black"/>
              </a:solidFill>
              <a:latin typeface="Arial" pitchFamily="34" charset="0"/>
              <a:cs typeface="Arial" pitchFamily="34" charset="0"/>
            </a:endParaRPr>
          </a:p>
        </p:txBody>
      </p:sp>
      <p:graphicFrame>
        <p:nvGraphicFramePr>
          <p:cNvPr id="11" name="Tableau 10"/>
          <p:cNvGraphicFramePr>
            <a:graphicFrameLocks noGrp="1"/>
          </p:cNvGraphicFramePr>
          <p:nvPr>
            <p:extLst>
              <p:ext uri="{D42A27DB-BD31-4B8C-83A1-F6EECF244321}">
                <p14:modId xmlns:p14="http://schemas.microsoft.com/office/powerpoint/2010/main" val="3935530514"/>
              </p:ext>
            </p:extLst>
          </p:nvPr>
        </p:nvGraphicFramePr>
        <p:xfrm>
          <a:off x="647700" y="1524000"/>
          <a:ext cx="7848600" cy="5143574"/>
        </p:xfrm>
        <a:graphic>
          <a:graphicData uri="http://schemas.openxmlformats.org/drawingml/2006/table">
            <a:tbl>
              <a:tblPr/>
              <a:tblGrid>
                <a:gridCol w="3385688"/>
                <a:gridCol w="2171469"/>
                <a:gridCol w="2291443"/>
              </a:tblGrid>
              <a:tr h="176914">
                <a:tc gridSpan="3">
                  <a:txBody>
                    <a:bodyPr/>
                    <a:lstStyle/>
                    <a:p>
                      <a:pPr algn="just">
                        <a:lnSpc>
                          <a:spcPct val="115000"/>
                        </a:lnSpc>
                        <a:spcAft>
                          <a:spcPts val="0"/>
                        </a:spcAft>
                      </a:pPr>
                      <a:r>
                        <a:rPr lang="en-US" sz="1400" dirty="0">
                          <a:solidFill>
                            <a:srgbClr val="000000"/>
                          </a:solidFill>
                          <a:latin typeface="Arial"/>
                          <a:ea typeface="Calibri"/>
                          <a:cs typeface="Times New Roman"/>
                        </a:rPr>
                        <a:t>Table 6. Description and design aspects of the two mobile choppers  </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r>
              <a:tr h="988197">
                <a:tc>
                  <a:txBody>
                    <a:bodyPr/>
                    <a:lstStyle/>
                    <a:p>
                      <a:pPr>
                        <a:lnSpc>
                          <a:spcPct val="115000"/>
                        </a:lnSpc>
                        <a:spcAft>
                          <a:spcPts val="0"/>
                        </a:spcAft>
                      </a:pPr>
                      <a:r>
                        <a:rPr lang="fr-FR" sz="1400" dirty="0" err="1">
                          <a:solidFill>
                            <a:srgbClr val="000000"/>
                          </a:solidFill>
                          <a:latin typeface="Arial"/>
                          <a:ea typeface="Calibri"/>
                          <a:cs typeface="Times New Roman"/>
                        </a:rPr>
                        <a:t>Pictures</a:t>
                      </a:r>
                      <a:endParaRPr lang="fr-FR" sz="14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solidFill>
                            <a:srgbClr val="000000"/>
                          </a:solidFill>
                          <a:latin typeface="Arial"/>
                          <a:ea typeface="Calibri"/>
                          <a:cs typeface="Times New Roman"/>
                        </a:rPr>
                        <a:t> </a:t>
                      </a:r>
                      <a:endParaRPr lang="fr-FR" sz="14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000" dirty="0">
                          <a:solidFill>
                            <a:srgbClr val="000000"/>
                          </a:solidFill>
                          <a:latin typeface="Arial"/>
                          <a:ea typeface="Calibri"/>
                          <a:cs typeface="Times New Roman"/>
                        </a:rPr>
                        <a:t> </a:t>
                      </a:r>
                      <a:endParaRPr lang="fr-FR" sz="9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dirty="0">
                          <a:solidFill>
                            <a:srgbClr val="000000"/>
                          </a:solidFill>
                          <a:latin typeface="Arial"/>
                          <a:ea typeface="Calibri"/>
                          <a:cs typeface="Times New Roman"/>
                        </a:rPr>
                        <a:t>Price of the machine (CFA)</a:t>
                      </a:r>
                      <a:endParaRPr lang="fr-FR" sz="14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700 000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650 000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298">
                <a:tc>
                  <a:txBody>
                    <a:bodyPr/>
                    <a:lstStyle/>
                    <a:p>
                      <a:pPr>
                        <a:lnSpc>
                          <a:spcPct val="115000"/>
                        </a:lnSpc>
                        <a:spcAft>
                          <a:spcPts val="0"/>
                        </a:spcAft>
                      </a:pPr>
                      <a:r>
                        <a:rPr lang="en-US" sz="1400" dirty="0">
                          <a:solidFill>
                            <a:srgbClr val="000000"/>
                          </a:solidFill>
                          <a:latin typeface="Arial"/>
                          <a:ea typeface="Calibri"/>
                          <a:cs typeface="Times New Roman"/>
                        </a:rPr>
                        <a:t>Weight of the machine (kg)</a:t>
                      </a:r>
                      <a:endParaRPr lang="fr-FR" sz="14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150</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180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Engine</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R180</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R180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Power type</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Diesel</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Diesel</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Weight of engine (kg)</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75</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75</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Rated speed (Rotation per minute)</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2600</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2600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Horse power</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7.7</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7.7</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Change of lubricant oil (hours)</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100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100</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285">
                <a:tc>
                  <a:txBody>
                    <a:bodyPr/>
                    <a:lstStyle/>
                    <a:p>
                      <a:pPr>
                        <a:lnSpc>
                          <a:spcPct val="115000"/>
                        </a:lnSpc>
                        <a:spcAft>
                          <a:spcPts val="0"/>
                        </a:spcAft>
                      </a:pPr>
                      <a:r>
                        <a:rPr lang="en-US" sz="1400">
                          <a:solidFill>
                            <a:srgbClr val="000000"/>
                          </a:solidFill>
                          <a:latin typeface="Arial"/>
                          <a:ea typeface="Calibri"/>
                          <a:cs typeface="Times New Roman"/>
                        </a:rPr>
                        <a:t>Change fuel filter element (hours)</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300</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300</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fr-FR" sz="1400">
                          <a:solidFill>
                            <a:srgbClr val="000000"/>
                          </a:solidFill>
                          <a:latin typeface="Arial"/>
                          <a:ea typeface="Calibri"/>
                          <a:cs typeface="Times New Roman"/>
                        </a:rPr>
                        <a:t>Number of cutters</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400">
                          <a:solidFill>
                            <a:srgbClr val="000000"/>
                          </a:solidFill>
                          <a:latin typeface="Arial"/>
                          <a:ea typeface="Calibri"/>
                          <a:cs typeface="Times New Roman"/>
                        </a:rPr>
                        <a:t>4</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400" dirty="0">
                          <a:solidFill>
                            <a:srgbClr val="000000"/>
                          </a:solidFill>
                          <a:latin typeface="Arial"/>
                          <a:ea typeface="Calibri"/>
                          <a:cs typeface="Times New Roman"/>
                        </a:rPr>
                        <a:t>2</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558">
                <a:tc>
                  <a:txBody>
                    <a:bodyPr/>
                    <a:lstStyle/>
                    <a:p>
                      <a:pPr>
                        <a:lnSpc>
                          <a:spcPct val="115000"/>
                        </a:lnSpc>
                        <a:spcAft>
                          <a:spcPts val="0"/>
                        </a:spcAft>
                      </a:pPr>
                      <a:r>
                        <a:rPr lang="fr-FR" sz="1400">
                          <a:solidFill>
                            <a:srgbClr val="000000"/>
                          </a:solidFill>
                          <a:latin typeface="Arial"/>
                          <a:ea typeface="Calibri"/>
                          <a:cs typeface="Times New Roman"/>
                        </a:rPr>
                        <a:t>Special advantage</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solidFill>
                            <a:srgbClr val="000000"/>
                          </a:solidFill>
                          <a:latin typeface="Arial"/>
                          <a:ea typeface="Calibri"/>
                          <a:cs typeface="Times New Roman"/>
                        </a:rPr>
                        <a:t>chops green and dry fodder</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Calibri"/>
                          <a:cs typeface="Times New Roman"/>
                        </a:rPr>
                        <a:t>chops green and dry fodder</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608">
                <a:tc>
                  <a:txBody>
                    <a:bodyPr/>
                    <a:lstStyle/>
                    <a:p>
                      <a:pPr>
                        <a:lnSpc>
                          <a:spcPct val="115000"/>
                        </a:lnSpc>
                        <a:spcAft>
                          <a:spcPts val="0"/>
                        </a:spcAft>
                      </a:pPr>
                      <a:r>
                        <a:rPr lang="en-US" sz="1400">
                          <a:solidFill>
                            <a:srgbClr val="000000"/>
                          </a:solidFill>
                          <a:latin typeface="Arial"/>
                          <a:ea typeface="Calibri"/>
                          <a:cs typeface="Times New Roman"/>
                        </a:rPr>
                        <a:t> </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Calibri"/>
                          <a:cs typeface="Times New Roman"/>
                        </a:rPr>
                        <a:t>Mobile can be used with donkey carts</a:t>
                      </a:r>
                      <a:endParaRPr lang="fr-FR" sz="140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Calibri"/>
                          <a:cs typeface="Times New Roman"/>
                        </a:rPr>
                        <a:t>Mobile can be used with donkey carts</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914">
                <a:tc>
                  <a:txBody>
                    <a:bodyPr/>
                    <a:lstStyle/>
                    <a:p>
                      <a:pPr>
                        <a:lnSpc>
                          <a:spcPct val="115000"/>
                        </a:lnSpc>
                        <a:spcAft>
                          <a:spcPts val="0"/>
                        </a:spcAft>
                      </a:pPr>
                      <a:r>
                        <a:rPr lang="en-US" sz="1400">
                          <a:solidFill>
                            <a:srgbClr val="000000"/>
                          </a:solidFill>
                          <a:latin typeface="Arial"/>
                          <a:ea typeface="Calibri"/>
                          <a:cs typeface="Times New Roman"/>
                        </a:rPr>
                        <a:t>Manufacturer and location </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fr-FR" sz="1400" dirty="0">
                          <a:solidFill>
                            <a:srgbClr val="000000"/>
                          </a:solidFill>
                          <a:latin typeface="Arial"/>
                          <a:ea typeface="Calibri"/>
                          <a:cs typeface="Times New Roman"/>
                        </a:rPr>
                        <a:t>Mr. </a:t>
                      </a:r>
                      <a:r>
                        <a:rPr lang="fr-FR" sz="1400" dirty="0" err="1">
                          <a:solidFill>
                            <a:srgbClr val="000000"/>
                          </a:solidFill>
                          <a:latin typeface="Arial"/>
                          <a:ea typeface="Calibri"/>
                          <a:cs typeface="Times New Roman"/>
                        </a:rPr>
                        <a:t>Djire</a:t>
                      </a:r>
                      <a:r>
                        <a:rPr lang="fr-FR" sz="1400" dirty="0">
                          <a:solidFill>
                            <a:srgbClr val="000000"/>
                          </a:solidFill>
                          <a:latin typeface="Arial"/>
                          <a:ea typeface="Calibri"/>
                          <a:cs typeface="Times New Roman"/>
                        </a:rPr>
                        <a:t> Dramane, </a:t>
                      </a:r>
                      <a:r>
                        <a:rPr lang="fr-FR" sz="1400" dirty="0" err="1">
                          <a:solidFill>
                            <a:srgbClr val="000000"/>
                          </a:solidFill>
                          <a:latin typeface="Arial"/>
                          <a:ea typeface="Calibri"/>
                          <a:cs typeface="Times New Roman"/>
                        </a:rPr>
                        <a:t>Niena</a:t>
                      </a:r>
                      <a:r>
                        <a:rPr lang="fr-FR" sz="1400" dirty="0">
                          <a:solidFill>
                            <a:srgbClr val="000000"/>
                          </a:solidFill>
                          <a:latin typeface="Arial"/>
                          <a:ea typeface="Calibri"/>
                          <a:cs typeface="Times New Roman"/>
                        </a:rPr>
                        <a:t>, Mali</a:t>
                      </a:r>
                      <a:endParaRPr lang="fr-FR" sz="1400" dirty="0">
                        <a:latin typeface="Calibri"/>
                        <a:ea typeface="Calibri"/>
                        <a:cs typeface="Times New Roman"/>
                      </a:endParaRPr>
                    </a:p>
                  </a:txBody>
                  <a:tcPr marL="37391" marR="3739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176914">
                <a:tc>
                  <a:txBody>
                    <a:bodyPr/>
                    <a:lstStyle/>
                    <a:p>
                      <a:pPr>
                        <a:lnSpc>
                          <a:spcPct val="115000"/>
                        </a:lnSpc>
                        <a:spcAft>
                          <a:spcPts val="0"/>
                        </a:spcAft>
                      </a:pPr>
                      <a:r>
                        <a:rPr lang="en-US" sz="1400">
                          <a:solidFill>
                            <a:srgbClr val="000000"/>
                          </a:solidFill>
                          <a:latin typeface="Arial"/>
                          <a:ea typeface="Calibri"/>
                          <a:cs typeface="Times New Roman"/>
                        </a:rPr>
                        <a:t>Phone number</a:t>
                      </a:r>
                      <a:endParaRPr lang="fr-FR" sz="140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dirty="0">
                          <a:solidFill>
                            <a:srgbClr val="000000"/>
                          </a:solidFill>
                          <a:latin typeface="Calibri"/>
                          <a:ea typeface="Calibri"/>
                          <a:cs typeface="Arial"/>
                        </a:rPr>
                        <a:t>(00223)-76 06 17 93 / 69 64 29 80 </a:t>
                      </a:r>
                      <a:endParaRPr lang="fr-FR" sz="1400" dirty="0">
                        <a:latin typeface="Calibri"/>
                        <a:ea typeface="Calibri"/>
                        <a:cs typeface="Times New Roman"/>
                      </a:endParaRPr>
                    </a:p>
                  </a:txBody>
                  <a:tcPr marL="37391" marR="373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bl>
          </a:graphicData>
        </a:graphic>
      </p:graphicFrame>
      <p:pic>
        <p:nvPicPr>
          <p:cNvPr id="14" name="Image 13"/>
          <p:cNvPicPr/>
          <p:nvPr/>
        </p:nvPicPr>
        <p:blipFill>
          <a:blip r:embed="rId2" cstate="print"/>
          <a:srcRect l="12395" t="25369" r="52378" b="31527"/>
          <a:stretch>
            <a:fillRect/>
          </a:stretch>
        </p:blipFill>
        <p:spPr bwMode="auto">
          <a:xfrm>
            <a:off x="4343400" y="2590800"/>
            <a:ext cx="1311275" cy="879157"/>
          </a:xfrm>
          <a:prstGeom prst="rect">
            <a:avLst/>
          </a:prstGeom>
          <a:noFill/>
          <a:ln w="9525">
            <a:noFill/>
            <a:miter lim="800000"/>
            <a:headEnd/>
            <a:tailEnd/>
          </a:ln>
        </p:spPr>
      </p:pic>
      <p:pic>
        <p:nvPicPr>
          <p:cNvPr id="15" name="Image 14"/>
          <p:cNvPicPr/>
          <p:nvPr/>
        </p:nvPicPr>
        <p:blipFill>
          <a:blip r:embed="rId3" cstate="print"/>
          <a:srcRect l="6125" t="6158" r="54407" b="34975"/>
          <a:stretch>
            <a:fillRect/>
          </a:stretch>
        </p:blipFill>
        <p:spPr bwMode="auto">
          <a:xfrm>
            <a:off x="5791200" y="2590800"/>
            <a:ext cx="1295400" cy="955357"/>
          </a:xfrm>
          <a:prstGeom prst="rect">
            <a:avLst/>
          </a:prstGeom>
          <a:noFill/>
          <a:ln w="9525">
            <a:noFill/>
            <a:miter lim="800000"/>
            <a:headEnd/>
            <a:tailEnd/>
          </a:ln>
        </p:spPr>
      </p:pic>
    </p:spTree>
    <p:extLst>
      <p:ext uri="{BB962C8B-B14F-4D97-AF65-F5344CB8AC3E}">
        <p14:creationId xmlns:p14="http://schemas.microsoft.com/office/powerpoint/2010/main" val="900578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172019215"/>
              </p:ext>
            </p:extLst>
          </p:nvPr>
        </p:nvGraphicFramePr>
        <p:xfrm>
          <a:off x="304800" y="1200046"/>
          <a:ext cx="8305801" cy="5663320"/>
        </p:xfrm>
        <a:graphic>
          <a:graphicData uri="http://schemas.openxmlformats.org/drawingml/2006/table">
            <a:tbl>
              <a:tblPr firstRow="1" bandRow="1">
                <a:tableStyleId>{5C22544A-7EE6-4342-B048-85BDC9FD1C3A}</a:tableStyleId>
              </a:tblPr>
              <a:tblGrid>
                <a:gridCol w="1764983">
                  <a:extLst>
                    <a:ext uri="{9D8B030D-6E8A-4147-A177-3AD203B41FA5}">
                      <a16:colId xmlns="" xmlns:a16="http://schemas.microsoft.com/office/drawing/2014/main" val="646009280"/>
                    </a:ext>
                  </a:extLst>
                </a:gridCol>
                <a:gridCol w="622935">
                  <a:extLst>
                    <a:ext uri="{9D8B030D-6E8A-4147-A177-3AD203B41FA5}">
                      <a16:colId xmlns="" xmlns:a16="http://schemas.microsoft.com/office/drawing/2014/main" val="1650091306"/>
                    </a:ext>
                  </a:extLst>
                </a:gridCol>
                <a:gridCol w="2958941">
                  <a:extLst>
                    <a:ext uri="{9D8B030D-6E8A-4147-A177-3AD203B41FA5}">
                      <a16:colId xmlns="" xmlns:a16="http://schemas.microsoft.com/office/drawing/2014/main" val="100015059"/>
                    </a:ext>
                  </a:extLst>
                </a:gridCol>
                <a:gridCol w="190342">
                  <a:extLst>
                    <a:ext uri="{9D8B030D-6E8A-4147-A177-3AD203B41FA5}">
                      <a16:colId xmlns="" xmlns:a16="http://schemas.microsoft.com/office/drawing/2014/main" val="456250825"/>
                    </a:ext>
                  </a:extLst>
                </a:gridCol>
                <a:gridCol w="2768600">
                  <a:extLst>
                    <a:ext uri="{9D8B030D-6E8A-4147-A177-3AD203B41FA5}">
                      <a16:colId xmlns="" xmlns:a16="http://schemas.microsoft.com/office/drawing/2014/main" val="1587143714"/>
                    </a:ext>
                  </a:extLst>
                </a:gridCol>
              </a:tblGrid>
              <a:tr h="438980">
                <a:tc gridSpan="2">
                  <a:txBody>
                    <a:bodyPr/>
                    <a:lstStyle/>
                    <a:p>
                      <a:r>
                        <a:rPr lang="en-US" sz="1200" dirty="0"/>
                        <a:t>Outcome no</a:t>
                      </a:r>
                      <a:r>
                        <a:rPr lang="en-US" sz="1200" dirty="0" smtClean="0"/>
                        <a:t>. 1  </a:t>
                      </a:r>
                      <a:endParaRPr lang="en-US" sz="1200" dirty="0"/>
                    </a:p>
                  </a:txBody>
                  <a:tcPr/>
                </a:tc>
                <a:tc hMerge="1">
                  <a:txBody>
                    <a:bodyPr/>
                    <a:lstStyle/>
                    <a:p>
                      <a:endParaRPr lang="en-US" dirty="0"/>
                    </a:p>
                  </a:txBody>
                  <a:tcPr/>
                </a:tc>
                <a:tc>
                  <a:txBody>
                    <a:bodyPr/>
                    <a:lstStyle/>
                    <a:p>
                      <a:r>
                        <a:rPr lang="en-US" sz="1200" dirty="0"/>
                        <a:t>Output no</a:t>
                      </a:r>
                      <a:r>
                        <a:rPr lang="en-US" sz="1200" dirty="0" smtClean="0"/>
                        <a:t>. 1</a:t>
                      </a:r>
                      <a:r>
                        <a:rPr lang="en-US" sz="1200" baseline="0" dirty="0" smtClean="0"/>
                        <a:t> .1</a:t>
                      </a:r>
                      <a:endParaRPr lang="en-US" sz="1200" dirty="0"/>
                    </a:p>
                  </a:txBody>
                  <a:tcPr/>
                </a:tc>
                <a:tc gridSpan="2">
                  <a:txBody>
                    <a:bodyPr/>
                    <a:lstStyle/>
                    <a:p>
                      <a:r>
                        <a:rPr lang="en-US" sz="1200" dirty="0"/>
                        <a:t>Activity </a:t>
                      </a:r>
                      <a:r>
                        <a:rPr lang="en-US" sz="1200" dirty="0" smtClean="0"/>
                        <a:t>no 1. 1.</a:t>
                      </a:r>
                      <a:r>
                        <a:rPr lang="en-US" sz="1200" baseline="0" dirty="0" smtClean="0"/>
                        <a:t> </a:t>
                      </a:r>
                      <a:r>
                        <a:rPr lang="en-US" sz="1200" baseline="0" dirty="0" smtClean="0"/>
                        <a:t>2</a:t>
                      </a:r>
                      <a:endParaRPr lang="en-US" sz="1200" dirty="0"/>
                    </a:p>
                  </a:txBody>
                  <a:tcPr/>
                </a:tc>
                <a:tc hMerge="1">
                  <a:txBody>
                    <a:bodyPr/>
                    <a:lstStyle/>
                    <a:p>
                      <a:endParaRPr lang="en-US" dirty="0"/>
                    </a:p>
                  </a:txBody>
                  <a:tcPr/>
                </a:tc>
                <a:extLst>
                  <a:ext uri="{0D108BD9-81ED-4DB2-BD59-A6C34878D82A}">
                    <a16:rowId xmlns="" xmlns:a16="http://schemas.microsoft.com/office/drawing/2014/main" val="3505229905"/>
                  </a:ext>
                </a:extLst>
              </a:tr>
              <a:tr h="438980">
                <a:tc>
                  <a:txBody>
                    <a:bodyPr/>
                    <a:lstStyle/>
                    <a:p>
                      <a:r>
                        <a:rPr lang="en-US" sz="1200" b="1" dirty="0"/>
                        <a:t>Sub-activity title </a:t>
                      </a:r>
                      <a:r>
                        <a:rPr lang="en-US" sz="1200" b="1" dirty="0" smtClean="0"/>
                        <a:t>: </a:t>
                      </a:r>
                      <a:endParaRPr lang="en-US" sz="1200" b="1" dirty="0"/>
                    </a:p>
                  </a:txBody>
                  <a:tcPr/>
                </a:tc>
                <a:tc gridSpan="4">
                  <a:txBody>
                    <a:bodyPr/>
                    <a:lstStyle/>
                    <a:p>
                      <a:r>
                        <a:rPr lang="en-US" sz="1200" dirty="0" smtClean="0"/>
                        <a:t>Sheep fattening to reduce poverty and food insecurity for women farmers</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 xmlns:a16="http://schemas.microsoft.com/office/drawing/2014/main" val="410160256"/>
                  </a:ext>
                </a:extLst>
              </a:tr>
              <a:tr h="399220">
                <a:tc>
                  <a:txBody>
                    <a:bodyPr/>
                    <a:lstStyle/>
                    <a:p>
                      <a:r>
                        <a:rPr lang="en-US" sz="1200" b="1" dirty="0" smtClean="0"/>
                        <a:t>Location/sites </a:t>
                      </a:r>
                      <a:endParaRPr lang="en-US" sz="1200" b="1" dirty="0"/>
                    </a:p>
                    <a:p>
                      <a:r>
                        <a:rPr lang="en-US" sz="1200" b="1" dirty="0"/>
                        <a:t>for sub-activity</a:t>
                      </a:r>
                    </a:p>
                  </a:txBody>
                  <a:tcPr/>
                </a:tc>
                <a:tc gridSpan="4">
                  <a:txBody>
                    <a:bodyPr/>
                    <a:lstStyle/>
                    <a:p>
                      <a:r>
                        <a:rPr lang="en-US" sz="1200" dirty="0" err="1" smtClean="0"/>
                        <a:t>Bougouni</a:t>
                      </a:r>
                      <a:endParaRPr lang="en-US" sz="1200" dirty="0" smtClean="0"/>
                    </a:p>
                    <a:p>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712296291"/>
                  </a:ext>
                </a:extLst>
              </a:tr>
              <a:tr h="541209">
                <a:tc>
                  <a:txBody>
                    <a:bodyPr/>
                    <a:lstStyle/>
                    <a:p>
                      <a:r>
                        <a:rPr lang="en-US" sz="1200" b="1" dirty="0"/>
                        <a:t>Implementation timeframe (start/end date)</a:t>
                      </a:r>
                    </a:p>
                  </a:txBody>
                  <a:tcPr/>
                </a:tc>
                <a:tc gridSpan="4">
                  <a:txBody>
                    <a:bodyPr/>
                    <a:lstStyle/>
                    <a:p>
                      <a:r>
                        <a:rPr lang="en-US" sz="1200" dirty="0" smtClean="0"/>
                        <a:t>March – December 2018</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232465395"/>
                  </a:ext>
                </a:extLst>
              </a:tr>
              <a:tr h="673540">
                <a:tc>
                  <a:txBody>
                    <a:bodyPr/>
                    <a:lstStyle/>
                    <a:p>
                      <a:r>
                        <a:rPr lang="en-US" sz="1200" b="1" dirty="0"/>
                        <a:t>Deliverables achieved</a:t>
                      </a:r>
                    </a:p>
                  </a:txBody>
                  <a:tcPr/>
                </a:tc>
                <a:tc gridSpan="3">
                  <a:txBody>
                    <a:bodyPr/>
                    <a:lstStyle/>
                    <a:p>
                      <a:pPr marL="228600" indent="-228600">
                        <a:buFont typeface="+mj-lt"/>
                        <a:buAutoNum type="arabicPeriod"/>
                      </a:pPr>
                      <a:r>
                        <a:rPr lang="en-US" sz="1200" kern="1200" dirty="0" smtClean="0">
                          <a:solidFill>
                            <a:schemeClr val="dk1"/>
                          </a:solidFill>
                          <a:latin typeface="+mn-lt"/>
                          <a:ea typeface="+mn-ea"/>
                          <a:cs typeface="+mn-cs"/>
                        </a:rPr>
                        <a:t>None. The project funded ended. The treated fodder were supposed to be constituents of the sheep diets for fattening. Instead of repeating the first part (fodder treatment) and continue with this sub activity, it could be better do the fattening with other rations. It could be discussed?</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 xmlns:a16="http://schemas.microsoft.com/office/drawing/2014/main" val="3087860269"/>
                  </a:ext>
                </a:extLst>
              </a:tr>
              <a:tr h="75769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endParaRPr lang="en-US" sz="1200" dirty="0"/>
                    </a:p>
                  </a:txBody>
                  <a:tcPr/>
                </a:tc>
                <a:tc hMerge="1">
                  <a:txBody>
                    <a:bodyPr/>
                    <a:lstStyle/>
                    <a:p>
                      <a:endParaRPr lang="en-US"/>
                    </a:p>
                  </a:txBody>
                  <a:tcPr/>
                </a:tc>
                <a:tc hMerge="1">
                  <a:txBody>
                    <a:bodyPr/>
                    <a:lstStyle/>
                    <a:p>
                      <a:endParaRPr lang="en-US"/>
                    </a:p>
                  </a:txBody>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startAt="4"/>
                        <a:tabLst/>
                        <a:defRPr/>
                      </a:pPr>
                      <a:endParaRPr lang="en-US" sz="1200" dirty="0"/>
                    </a:p>
                  </a:txBody>
                  <a:tcPr/>
                </a:tc>
                <a:extLst>
                  <a:ext uri="{0D108BD9-81ED-4DB2-BD59-A6C34878D82A}">
                    <a16:rowId xmlns="" xmlns:a16="http://schemas.microsoft.com/office/drawing/2014/main" val="2109533273"/>
                  </a:ext>
                </a:extLst>
              </a:tr>
              <a:tr h="670560">
                <a:tc>
                  <a:txBody>
                    <a:bodyPr/>
                    <a:lstStyle/>
                    <a:p>
                      <a:r>
                        <a:rPr lang="en-US" sz="1200" b="1" dirty="0"/>
                        <a:t>Research team involved</a:t>
                      </a:r>
                    </a:p>
                  </a:txBody>
                  <a:tcPr/>
                </a:tc>
                <a:tc gridSpan="3">
                  <a:txBody>
                    <a:bodyPr/>
                    <a:lstStyle/>
                    <a:p>
                      <a:pPr marL="228600" indent="-228600">
                        <a:buFont typeface="+mj-lt"/>
                        <a:buAutoNum type="arabicPeriod"/>
                      </a:pPr>
                      <a:r>
                        <a:rPr lang="en-US" sz="1200" dirty="0" smtClean="0"/>
                        <a:t>IER</a:t>
                      </a:r>
                      <a:endParaRPr lang="en-US" sz="1200" dirty="0"/>
                    </a:p>
                    <a:p>
                      <a:pPr marL="228600" indent="-228600">
                        <a:buFont typeface="+mj-lt"/>
                        <a:buAutoNum type="arabicPeriod"/>
                      </a:pPr>
                      <a:r>
                        <a:rPr lang="en-US" sz="1200" dirty="0" smtClean="0"/>
                        <a:t>ICRISAT</a:t>
                      </a:r>
                      <a:endParaRPr lang="en-US" sz="1200" dirty="0"/>
                    </a:p>
                    <a:p>
                      <a:pPr marL="228600" indent="-228600">
                        <a:buFont typeface="+mj-lt"/>
                        <a:buAutoNum type="arabicPeriod"/>
                      </a:pPr>
                      <a:r>
                        <a:rPr lang="en-US" sz="1200" dirty="0" smtClean="0"/>
                        <a:t>FENABE</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0" indent="0">
                        <a:buFont typeface="+mj-lt"/>
                        <a:buNone/>
                      </a:pP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 xmlns:a16="http://schemas.microsoft.com/office/drawing/2014/main" val="239271738"/>
                  </a:ext>
                </a:extLst>
              </a:tr>
            </a:tbl>
          </a:graphicData>
        </a:graphic>
      </p:graphicFrame>
    </p:spTree>
    <p:extLst>
      <p:ext uri="{BB962C8B-B14F-4D97-AF65-F5344CB8AC3E}">
        <p14:creationId xmlns:p14="http://schemas.microsoft.com/office/powerpoint/2010/main" val="3248626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579626536"/>
              </p:ext>
            </p:extLst>
          </p:nvPr>
        </p:nvGraphicFramePr>
        <p:xfrm>
          <a:off x="381000" y="1295400"/>
          <a:ext cx="8534400" cy="5486921"/>
        </p:xfrm>
        <a:graphic>
          <a:graphicData uri="http://schemas.openxmlformats.org/drawingml/2006/table">
            <a:tbl>
              <a:tblPr firstRow="1" bandRow="1">
                <a:tableStyleId>{5C22544A-7EE6-4342-B048-85BDC9FD1C3A}</a:tableStyleId>
              </a:tblPr>
              <a:tblGrid>
                <a:gridCol w="1764983">
                  <a:extLst>
                    <a:ext uri="{9D8B030D-6E8A-4147-A177-3AD203B41FA5}">
                      <a16:colId xmlns="" xmlns:a16="http://schemas.microsoft.com/office/drawing/2014/main" val="646009280"/>
                    </a:ext>
                  </a:extLst>
                </a:gridCol>
                <a:gridCol w="622935">
                  <a:extLst>
                    <a:ext uri="{9D8B030D-6E8A-4147-A177-3AD203B41FA5}">
                      <a16:colId xmlns="" xmlns:a16="http://schemas.microsoft.com/office/drawing/2014/main" val="1650091306"/>
                    </a:ext>
                  </a:extLst>
                </a:gridCol>
                <a:gridCol w="2958941">
                  <a:extLst>
                    <a:ext uri="{9D8B030D-6E8A-4147-A177-3AD203B41FA5}">
                      <a16:colId xmlns="" xmlns:a16="http://schemas.microsoft.com/office/drawing/2014/main" val="100015059"/>
                    </a:ext>
                  </a:extLst>
                </a:gridCol>
                <a:gridCol w="190342">
                  <a:extLst>
                    <a:ext uri="{9D8B030D-6E8A-4147-A177-3AD203B41FA5}">
                      <a16:colId xmlns="" xmlns:a16="http://schemas.microsoft.com/office/drawing/2014/main" val="456250825"/>
                    </a:ext>
                  </a:extLst>
                </a:gridCol>
                <a:gridCol w="2997199">
                  <a:extLst>
                    <a:ext uri="{9D8B030D-6E8A-4147-A177-3AD203B41FA5}">
                      <a16:colId xmlns="" xmlns:a16="http://schemas.microsoft.com/office/drawing/2014/main" val="1587143714"/>
                    </a:ext>
                  </a:extLst>
                </a:gridCol>
              </a:tblGrid>
              <a:tr h="438980">
                <a:tc gridSpan="2">
                  <a:txBody>
                    <a:bodyPr/>
                    <a:lstStyle/>
                    <a:p>
                      <a:r>
                        <a:rPr lang="en-US" sz="1200" dirty="0"/>
                        <a:t>Outcome </a:t>
                      </a:r>
                      <a:r>
                        <a:rPr lang="en-US" sz="1200" dirty="0" smtClean="0"/>
                        <a:t>no.1  </a:t>
                      </a:r>
                      <a:endParaRPr lang="en-US" sz="1200" dirty="0"/>
                    </a:p>
                  </a:txBody>
                  <a:tcPr/>
                </a:tc>
                <a:tc hMerge="1">
                  <a:txBody>
                    <a:bodyPr/>
                    <a:lstStyle/>
                    <a:p>
                      <a:endParaRPr lang="en-US" dirty="0"/>
                    </a:p>
                  </a:txBody>
                  <a:tcPr/>
                </a:tc>
                <a:tc>
                  <a:txBody>
                    <a:bodyPr/>
                    <a:lstStyle/>
                    <a:p>
                      <a:r>
                        <a:rPr lang="en-US" sz="1200" dirty="0"/>
                        <a:t>Output no</a:t>
                      </a:r>
                      <a:r>
                        <a:rPr lang="en-US" sz="1200" dirty="0" smtClean="0"/>
                        <a:t>. 1.1</a:t>
                      </a:r>
                      <a:endParaRPr lang="en-US" sz="1200" dirty="0"/>
                    </a:p>
                  </a:txBody>
                  <a:tcPr/>
                </a:tc>
                <a:tc gridSpan="2">
                  <a:txBody>
                    <a:bodyPr/>
                    <a:lstStyle/>
                    <a:p>
                      <a:r>
                        <a:rPr lang="en-US" sz="1200" dirty="0"/>
                        <a:t>Activity no</a:t>
                      </a:r>
                      <a:r>
                        <a:rPr lang="en-US" sz="1200" dirty="0" smtClean="0"/>
                        <a:t>. 1.1.2 </a:t>
                      </a:r>
                      <a:endParaRPr lang="en-US" sz="1200" dirty="0"/>
                    </a:p>
                  </a:txBody>
                  <a:tcPr/>
                </a:tc>
                <a:tc hMerge="1">
                  <a:txBody>
                    <a:bodyPr/>
                    <a:lstStyle/>
                    <a:p>
                      <a:endParaRPr lang="en-US" dirty="0"/>
                    </a:p>
                  </a:txBody>
                  <a:tcPr/>
                </a:tc>
                <a:extLst>
                  <a:ext uri="{0D108BD9-81ED-4DB2-BD59-A6C34878D82A}">
                    <a16:rowId xmlns="" xmlns:a16="http://schemas.microsoft.com/office/drawing/2014/main" val="3505229905"/>
                  </a:ext>
                </a:extLst>
              </a:tr>
              <a:tr h="438980">
                <a:tc>
                  <a:txBody>
                    <a:bodyPr/>
                    <a:lstStyle/>
                    <a:p>
                      <a:r>
                        <a:rPr lang="en-US" sz="1200" b="1" dirty="0"/>
                        <a:t>Sub-activity title </a:t>
                      </a:r>
                    </a:p>
                  </a:txBody>
                  <a:tcPr/>
                </a:tc>
                <a:tc gridSpan="4">
                  <a:txBody>
                    <a:bodyPr/>
                    <a:lstStyle/>
                    <a:p>
                      <a:r>
                        <a:rPr lang="en-US" sz="1200" b="1" dirty="0" smtClean="0"/>
                        <a:t>Feed-health interventions for improved small ruminant production in southern Mali (sub-activity</a:t>
                      </a:r>
                      <a:r>
                        <a:rPr lang="en-US" sz="1200" b="1" baseline="0" dirty="0" smtClean="0"/>
                        <a:t> 1121-17</a:t>
                      </a:r>
                      <a:endParaRPr lang="en-US" sz="1200" b="1"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 xmlns:a16="http://schemas.microsoft.com/office/drawing/2014/main" val="410160256"/>
                  </a:ext>
                </a:extLst>
              </a:tr>
              <a:tr h="541209">
                <a:tc>
                  <a:txBody>
                    <a:bodyPr/>
                    <a:lstStyle/>
                    <a:p>
                      <a:r>
                        <a:rPr lang="en-US" sz="1200" b="1" dirty="0"/>
                        <a:t>Location/sites </a:t>
                      </a:r>
                    </a:p>
                    <a:p>
                      <a:r>
                        <a:rPr lang="en-US" sz="1200" b="1" dirty="0"/>
                        <a:t>for sub-activity</a:t>
                      </a:r>
                    </a:p>
                  </a:txBody>
                  <a:tcPr/>
                </a:tc>
                <a:tc gridSpan="4">
                  <a:txBody>
                    <a:bodyPr/>
                    <a:lstStyle/>
                    <a:p>
                      <a:r>
                        <a:rPr lang="en-US" sz="1200" b="1" dirty="0" err="1" smtClean="0"/>
                        <a:t>Koutiala</a:t>
                      </a:r>
                      <a:endParaRPr lang="en-US" sz="1200" b="1"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712296291"/>
                  </a:ext>
                </a:extLst>
              </a:tr>
              <a:tr h="541209">
                <a:tc>
                  <a:txBody>
                    <a:bodyPr/>
                    <a:lstStyle/>
                    <a:p>
                      <a:r>
                        <a:rPr lang="en-US" sz="1200" b="1" dirty="0"/>
                        <a:t>Implementation timeframe (start/end date)</a:t>
                      </a:r>
                    </a:p>
                  </a:txBody>
                  <a:tcPr/>
                </a:tc>
                <a:tc gridSpan="4">
                  <a:txBody>
                    <a:bodyPr/>
                    <a:lstStyle/>
                    <a:p>
                      <a:r>
                        <a:rPr lang="en-US" sz="1200" b="1" dirty="0" smtClean="0"/>
                        <a:t>May</a:t>
                      </a:r>
                      <a:r>
                        <a:rPr lang="en-US" sz="1200" b="1" baseline="0" dirty="0" smtClean="0"/>
                        <a:t> 2017 – March 2018</a:t>
                      </a:r>
                      <a:endParaRPr lang="en-US" sz="1200" b="1"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232465395"/>
                  </a:ext>
                </a:extLst>
              </a:tr>
              <a:tr h="438980">
                <a:tc>
                  <a:txBody>
                    <a:bodyPr/>
                    <a:lstStyle/>
                    <a:p>
                      <a:r>
                        <a:rPr lang="en-US" sz="1200" b="1" dirty="0"/>
                        <a:t>Deliverables achieved</a:t>
                      </a:r>
                    </a:p>
                  </a:txBody>
                  <a:tcPr/>
                </a:tc>
                <a:tc gridSpan="3">
                  <a:txBody>
                    <a:bodyPr/>
                    <a:lstStyle/>
                    <a:p>
                      <a:pPr marL="228600" indent="-228600">
                        <a:buFont typeface="+mj-lt"/>
                        <a:buAutoNum type="arabicPeriod"/>
                      </a:pPr>
                      <a:r>
                        <a:rPr lang="en-US" sz="1200" b="1" dirty="0" smtClean="0"/>
                        <a:t>Publication of one pending paper from Phase 1</a:t>
                      </a:r>
                      <a:endParaRPr lang="en-US" sz="1200" b="1" dirty="0"/>
                    </a:p>
                    <a:p>
                      <a:pPr marL="228600" indent="-228600">
                        <a:buFont typeface="+mj-lt"/>
                        <a:buAutoNum type="arabicPeriod"/>
                      </a:pPr>
                      <a:r>
                        <a:rPr lang="en-US" sz="1200" b="1" dirty="0" smtClean="0"/>
                        <a:t>Technical report</a:t>
                      </a:r>
                      <a:r>
                        <a:rPr lang="en-US" sz="1200" b="1" baseline="0" dirty="0" smtClean="0"/>
                        <a:t> on feed-health intervention</a:t>
                      </a:r>
                      <a:endParaRPr lang="en-US" sz="1200" b="1" dirty="0"/>
                    </a:p>
                    <a:p>
                      <a:pPr marL="228600" indent="-228600">
                        <a:buFont typeface="+mj-lt"/>
                        <a:buAutoNum type="arabicPeriod"/>
                      </a:pPr>
                      <a:r>
                        <a:rPr lang="en-US" sz="1200" b="1" dirty="0" smtClean="0"/>
                        <a:t>Data on weight development and feed quality  </a:t>
                      </a:r>
                      <a:endParaRPr lang="en-US" sz="1200" b="1"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 xmlns:a16="http://schemas.microsoft.com/office/drawing/2014/main" val="3087860269"/>
                  </a:ext>
                </a:extLst>
              </a:tr>
              <a:tr h="75769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dirty="0" smtClean="0"/>
                        <a:t>Productivity – Average daily gain</a:t>
                      </a:r>
                      <a:endParaRPr lang="en-US" sz="1200" b="1" dirty="0"/>
                    </a:p>
                    <a:p>
                      <a:pPr marL="228600" indent="-228600">
                        <a:buFont typeface="+mj-lt"/>
                        <a:buAutoNum type="arabicPeriod"/>
                      </a:pPr>
                      <a:r>
                        <a:rPr lang="en-US" sz="1200" b="1" dirty="0" smtClean="0"/>
                        <a:t>Environment –</a:t>
                      </a:r>
                      <a:r>
                        <a:rPr lang="en-US" sz="1200" b="1" baseline="0" dirty="0" smtClean="0"/>
                        <a:t> Quantity and quality of manure produced</a:t>
                      </a:r>
                    </a:p>
                    <a:p>
                      <a:pPr marL="228600" indent="-228600">
                        <a:buFont typeface="+mj-lt"/>
                        <a:buAutoNum type="arabicPeriod"/>
                      </a:pPr>
                      <a:r>
                        <a:rPr lang="en-US" sz="1200" b="1" baseline="0" dirty="0" smtClean="0"/>
                        <a:t>Economic – Cost and benefit of feed-health intervention</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 xmlns:a16="http://schemas.microsoft.com/office/drawing/2014/main" val="2109533273"/>
                  </a:ext>
                </a:extLst>
              </a:tr>
              <a:tr h="757692">
                <a:tc>
                  <a:txBody>
                    <a:bodyPr/>
                    <a:lstStyle/>
                    <a:p>
                      <a:r>
                        <a:rPr lang="en-US" sz="1200" b="1" dirty="0"/>
                        <a:t>Research team involved</a:t>
                      </a:r>
                    </a:p>
                  </a:txBody>
                  <a:tcPr/>
                </a:tc>
                <a:tc gridSpan="3">
                  <a:txBody>
                    <a:bodyPr/>
                    <a:lstStyle/>
                    <a:p>
                      <a:pPr marL="228600" indent="-228600">
                        <a:buFont typeface="+mj-lt"/>
                        <a:buAutoNum type="arabicPeriod"/>
                      </a:pPr>
                      <a:r>
                        <a:rPr lang="en-US" sz="1200" dirty="0" smtClean="0"/>
                        <a:t>ILRI</a:t>
                      </a:r>
                      <a:endParaRPr lang="en-US" sz="1200" dirty="0"/>
                    </a:p>
                    <a:p>
                      <a:pPr marL="228600" indent="-228600">
                        <a:buFont typeface="+mj-lt"/>
                        <a:buAutoNum type="arabicPeriod"/>
                      </a:pPr>
                      <a:r>
                        <a:rPr lang="en-US" sz="1200" dirty="0" smtClean="0"/>
                        <a:t>AMEDD</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p>
                  </a:txBody>
                  <a:tcPr/>
                </a:tc>
                <a:extLst>
                  <a:ext uri="{0D108BD9-81ED-4DB2-BD59-A6C34878D82A}">
                    <a16:rowId xmlns=""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228600" indent="-228600">
                        <a:buFont typeface="+mj-lt"/>
                        <a:buAutoNum type="arabicPeriod"/>
                      </a:pPr>
                      <a:r>
                        <a:rPr lang="en-US" sz="1200" b="1" dirty="0" smtClean="0"/>
                        <a:t>Small ruminants are integral part of the farming</a:t>
                      </a:r>
                      <a:r>
                        <a:rPr lang="en-US" sz="1200" b="1" baseline="0" dirty="0" smtClean="0"/>
                        <a:t> systems in Northern Ghana. They feed on crop residues while they produce manure for the crop field</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 xmlns:a16="http://schemas.microsoft.com/office/drawing/2014/main" val="239271738"/>
                  </a:ext>
                </a:extLst>
              </a:tr>
            </a:tbl>
          </a:graphicData>
        </a:graphic>
      </p:graphicFrame>
    </p:spTree>
    <p:extLst>
      <p:ext uri="{BB962C8B-B14F-4D97-AF65-F5344CB8AC3E}">
        <p14:creationId xmlns:p14="http://schemas.microsoft.com/office/powerpoint/2010/main" val="1130667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70075" y="3733800"/>
            <a:ext cx="5228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1" name="Rectangle 5"/>
          <p:cNvSpPr>
            <a:spLocks noChangeArrowheads="1"/>
          </p:cNvSpPr>
          <p:nvPr/>
        </p:nvSpPr>
        <p:spPr bwMode="auto">
          <a:xfrm>
            <a:off x="152400" y="1447800"/>
            <a:ext cx="533279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71600"/>
            <a:ext cx="4114800" cy="304799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7"/>
          <p:cNvSpPr>
            <a:spLocks noChangeArrowheads="1"/>
          </p:cNvSpPr>
          <p:nvPr/>
        </p:nvSpPr>
        <p:spPr bwMode="auto">
          <a:xfrm>
            <a:off x="4648200" y="1448873"/>
            <a:ext cx="786728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139" y="1400577"/>
            <a:ext cx="4724399" cy="304692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9"/>
          <p:cNvSpPr>
            <a:spLocks noChangeArrowheads="1"/>
          </p:cNvSpPr>
          <p:nvPr/>
        </p:nvSpPr>
        <p:spPr bwMode="auto">
          <a:xfrm>
            <a:off x="145962" y="3048001"/>
            <a:ext cx="580441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962" y="4419599"/>
            <a:ext cx="3664039" cy="2362201"/>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1"/>
          <p:cNvSpPr>
            <a:spLocks noChangeArrowheads="1"/>
          </p:cNvSpPr>
          <p:nvPr/>
        </p:nvSpPr>
        <p:spPr bwMode="auto">
          <a:xfrm>
            <a:off x="6950648" y="3733799"/>
            <a:ext cx="588410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9226" y="4419598"/>
            <a:ext cx="3438525" cy="2438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881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70075" y="3733800"/>
            <a:ext cx="5228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762000" y="1756986"/>
            <a:ext cx="7299435" cy="3953627"/>
          </a:xfrm>
          <a:prstGeom prst="rect">
            <a:avLst/>
          </a:prstGeom>
        </p:spPr>
      </p:pic>
      <p:sp>
        <p:nvSpPr>
          <p:cNvPr id="2" name="TextBox 1"/>
          <p:cNvSpPr txBox="1"/>
          <p:nvPr/>
        </p:nvSpPr>
        <p:spPr>
          <a:xfrm>
            <a:off x="990600" y="5867400"/>
            <a:ext cx="7070835" cy="646331"/>
          </a:xfrm>
          <a:prstGeom prst="rect">
            <a:avLst/>
          </a:prstGeom>
          <a:noFill/>
        </p:spPr>
        <p:txBody>
          <a:bodyPr wrap="square" rtlCol="0">
            <a:spAutoFit/>
          </a:bodyPr>
          <a:lstStyle/>
          <a:p>
            <a:r>
              <a:rPr lang="en-US" dirty="0" smtClean="0"/>
              <a:t>Feed-health intervention led to doubling of clock size within a year compared to the control (no intervention).</a:t>
            </a:r>
            <a:endParaRPr lang="en-US" dirty="0"/>
          </a:p>
        </p:txBody>
      </p:sp>
    </p:spTree>
    <p:extLst>
      <p:ext uri="{BB962C8B-B14F-4D97-AF65-F5344CB8AC3E}">
        <p14:creationId xmlns:p14="http://schemas.microsoft.com/office/powerpoint/2010/main" val="2597121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70075" y="3733800"/>
            <a:ext cx="5228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5" name="Rectangle 4"/>
          <p:cNvSpPr/>
          <p:nvPr/>
        </p:nvSpPr>
        <p:spPr>
          <a:xfrm>
            <a:off x="838200" y="1371600"/>
            <a:ext cx="7772400" cy="523220"/>
          </a:xfrm>
          <a:prstGeom prst="rect">
            <a:avLst/>
          </a:prstGeom>
        </p:spPr>
        <p:txBody>
          <a:bodyPr wrap="square">
            <a:spAutoFit/>
          </a:bodyPr>
          <a:lstStyle/>
          <a:p>
            <a:r>
              <a:rPr lang="en-US" sz="1400" b="1" dirty="0">
                <a:latin typeface="Calibri" panose="020F0502020204030204" pitchFamily="34" charset="0"/>
                <a:ea typeface="Calibri" panose="020F0502020204030204" pitchFamily="34" charset="0"/>
                <a:cs typeface="Times New Roman" panose="02020603050405020304" pitchFamily="18" charset="0"/>
              </a:rPr>
              <a:t>Flock </a:t>
            </a:r>
            <a:r>
              <a:rPr lang="en-US" sz="1400" b="1" dirty="0" smtClean="0">
                <a:latin typeface="Calibri" panose="020F0502020204030204" pitchFamily="34" charset="0"/>
                <a:ea typeface="Calibri" panose="020F0502020204030204" pitchFamily="34" charset="0"/>
                <a:cs typeface="Times New Roman" panose="02020603050405020304" pitchFamily="18" charset="0"/>
              </a:rPr>
              <a:t>dynamic </a:t>
            </a:r>
            <a:r>
              <a:rPr lang="en-US" sz="1400" b="1" dirty="0">
                <a:latin typeface="Calibri" panose="020F0502020204030204" pitchFamily="34" charset="0"/>
                <a:ea typeface="Calibri" panose="020F0502020204030204" pitchFamily="34" charset="0"/>
                <a:cs typeface="Times New Roman" panose="02020603050405020304" pitchFamily="18" charset="0"/>
              </a:rPr>
              <a:t>of sheep and goats under control (</a:t>
            </a:r>
            <a:r>
              <a:rPr lang="en-US" sz="1400" b="1" dirty="0" err="1">
                <a:latin typeface="Calibri" panose="020F0502020204030204" pitchFamily="34" charset="0"/>
                <a:ea typeface="Calibri" panose="020F0502020204030204" pitchFamily="34" charset="0"/>
                <a:cs typeface="Times New Roman" panose="02020603050405020304" pitchFamily="18" charset="0"/>
              </a:rPr>
              <a:t>Zanzoni</a:t>
            </a:r>
            <a:r>
              <a:rPr lang="en-US" sz="1400" b="1" dirty="0">
                <a:latin typeface="Calibri" panose="020F0502020204030204" pitchFamily="34" charset="0"/>
                <a:ea typeface="Calibri" panose="020F0502020204030204" pitchFamily="34" charset="0"/>
                <a:cs typeface="Times New Roman" panose="02020603050405020304" pitchFamily="18" charset="0"/>
              </a:rPr>
              <a:t> village) and feed-health intervention (</a:t>
            </a:r>
            <a:r>
              <a:rPr lang="en-US" sz="1400" b="1" dirty="0" err="1">
                <a:latin typeface="Calibri" panose="020F0502020204030204" pitchFamily="34" charset="0"/>
                <a:ea typeface="Calibri" panose="020F0502020204030204" pitchFamily="34" charset="0"/>
                <a:cs typeface="Times New Roman" panose="02020603050405020304" pitchFamily="18" charset="0"/>
              </a:rPr>
              <a:t>Sirakele</a:t>
            </a:r>
            <a:r>
              <a:rPr lang="en-US" sz="1400" b="1" dirty="0">
                <a:latin typeface="Calibri" panose="020F0502020204030204" pitchFamily="34" charset="0"/>
                <a:ea typeface="Calibri" panose="020F0502020204030204" pitchFamily="34" charset="0"/>
                <a:cs typeface="Times New Roman" panose="02020603050405020304" pitchFamily="18" charset="0"/>
              </a:rPr>
              <a:t> village) between August 2016 and August 2017</a:t>
            </a:r>
            <a:endParaRPr lang="en-US" sz="1400" b="1" dirty="0"/>
          </a:p>
        </p:txBody>
      </p:sp>
      <p:graphicFrame>
        <p:nvGraphicFramePr>
          <p:cNvPr id="9" name="Table 8"/>
          <p:cNvGraphicFramePr>
            <a:graphicFrameLocks noGrp="1"/>
          </p:cNvGraphicFramePr>
          <p:nvPr>
            <p:extLst>
              <p:ext uri="{D42A27DB-BD31-4B8C-83A1-F6EECF244321}">
                <p14:modId xmlns:p14="http://schemas.microsoft.com/office/powerpoint/2010/main" val="711132986"/>
              </p:ext>
            </p:extLst>
          </p:nvPr>
        </p:nvGraphicFramePr>
        <p:xfrm>
          <a:off x="1371600" y="1981200"/>
          <a:ext cx="5623560" cy="4661916"/>
        </p:xfrm>
        <a:graphic>
          <a:graphicData uri="http://schemas.openxmlformats.org/drawingml/2006/table">
            <a:tbl>
              <a:tblPr firstRow="1" firstCol="1" bandRow="1"/>
              <a:tblGrid>
                <a:gridCol w="3115945"/>
                <a:gridCol w="1221740"/>
                <a:gridCol w="1285875"/>
              </a:tblGrid>
              <a:tr h="0">
                <a:tc>
                  <a:txBody>
                    <a:bodyPr/>
                    <a:lstStyle/>
                    <a:p>
                      <a:pPr marL="0" marR="0">
                        <a:lnSpc>
                          <a:spcPct val="115000"/>
                        </a:lnSpc>
                        <a:spcBef>
                          <a:spcPts val="0"/>
                        </a:spcBef>
                        <a:spcAft>
                          <a:spcPts val="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Variable</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Control (n=20) </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Feed-health (n=20) </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Average number of birth per household</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5.72</a:t>
                      </a:r>
                      <a:r>
                        <a:rPr lang="en-US" sz="1400">
                          <a:effectLst/>
                          <a:latin typeface="Calibri" panose="020F0502020204030204" pitchFamily="34" charset="0"/>
                          <a:ea typeface="Calibri" panose="020F0502020204030204" pitchFamily="34" charset="0"/>
                          <a:cs typeface="Calibri" panose="020F0502020204030204" pitchFamily="34" charset="0"/>
                        </a:rPr>
                        <a:t>±2</a:t>
                      </a:r>
                      <a:r>
                        <a:rPr lang="en-US" sz="1400">
                          <a:effectLst/>
                          <a:latin typeface="Calibri" panose="020F0502020204030204" pitchFamily="34" charset="0"/>
                          <a:ea typeface="Calibri" panose="020F0502020204030204" pitchFamily="34" charset="0"/>
                          <a:cs typeface="Times New Roman" panose="02020603050405020304" pitchFamily="18" charset="0"/>
                        </a:rPr>
                        <a:t>.10</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15.20±3.41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Birth rate (%)</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69.9</a:t>
                      </a:r>
                      <a:r>
                        <a:rPr lang="en-US" sz="1400">
                          <a:effectLst/>
                          <a:latin typeface="Calibri" panose="020F0502020204030204" pitchFamily="34" charset="0"/>
                          <a:ea typeface="Calibri" panose="020F0502020204030204" pitchFamily="34" charset="0"/>
                          <a:cs typeface="Calibri" panose="020F0502020204030204" pitchFamily="34" charset="0"/>
                        </a:rPr>
                        <a:t>±3.4</a:t>
                      </a:r>
                      <a:r>
                        <a:rPr lang="en-US" sz="1400" baseline="30000">
                          <a:effectLst/>
                          <a:latin typeface="Calibri" panose="020F0502020204030204" pitchFamily="34" charset="0"/>
                          <a:ea typeface="Calibri" panose="020F0502020204030204" pitchFamily="34" charset="0"/>
                          <a:cs typeface="Calibri" panose="020F0502020204030204" pitchFamily="34"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126.7±4.9</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Mortality rate (%)</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30.4±2.7</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13.3±3.1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dirty="0" err="1">
                          <a:effectLst/>
                          <a:latin typeface="Calibri" panose="020F0502020204030204" pitchFamily="34" charset="0"/>
                          <a:ea typeface="Calibri" panose="020F0502020204030204" pitchFamily="34" charset="0"/>
                          <a:cs typeface="Times New Roman" panose="02020603050405020304" pitchFamily="18" charset="0"/>
                        </a:rPr>
                        <a:t>Offtake</a:t>
                      </a:r>
                      <a:r>
                        <a:rPr lang="en-US" sz="1400" dirty="0">
                          <a:effectLst/>
                          <a:latin typeface="Calibri" panose="020F0502020204030204" pitchFamily="34" charset="0"/>
                          <a:ea typeface="Calibri" panose="020F0502020204030204" pitchFamily="34" charset="0"/>
                          <a:cs typeface="Times New Roman" panose="02020603050405020304" pitchFamily="18" charset="0"/>
                        </a:rPr>
                        <a:t> rate (%)</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30.4±2.9</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38.8±3.1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Average price per animal sold (FCFA)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19,777±841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24,887±964</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Average income from animal sale per household (FCFA)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38,537±7560</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169,125±26545</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number of animal purchased per household</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0.02±0.01</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0.34±0.04</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number of animal slaughtered for consumption per household</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0.04±0.02</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0.09±0.02</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number of animal given out as gift/caretaking per household</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0.04±0.01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0.03±0.01</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number of animal received for caretaking per household</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0.01±0.01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0.08±0.03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number of animal lost to theft per household</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0.03±0.01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0.04±0.02</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0" name="Rectangle 3"/>
          <p:cNvSpPr>
            <a:spLocks noChangeArrowheads="1"/>
          </p:cNvSpPr>
          <p:nvPr/>
        </p:nvSpPr>
        <p:spPr bwMode="auto">
          <a:xfrm>
            <a:off x="1257300" y="6581001"/>
            <a:ext cx="67056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Values for each variable with different superscript are statistically significant (P&lt;0.05).</a:t>
            </a:r>
            <a:endParaRPr kumimoji="0" 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79204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70075" y="3733800"/>
            <a:ext cx="5228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685800" y="1371600"/>
            <a:ext cx="7010400" cy="523220"/>
          </a:xfrm>
          <a:prstGeom prst="rect">
            <a:avLst/>
          </a:prstGeom>
        </p:spPr>
        <p:txBody>
          <a:bodyPr wrap="square">
            <a:spAutoFit/>
          </a:bodyPr>
          <a:lstStyle/>
          <a:p>
            <a:r>
              <a:rPr lang="en-US" sz="1400" b="1" dirty="0"/>
              <a:t>Weight changes of goats and sheep over 1 year period under control and feed-health intervention in </a:t>
            </a:r>
            <a:r>
              <a:rPr lang="en-US" sz="1400" b="1" dirty="0" err="1"/>
              <a:t>Zanzoni</a:t>
            </a:r>
            <a:r>
              <a:rPr lang="en-US" sz="1400" b="1" dirty="0"/>
              <a:t> and </a:t>
            </a:r>
            <a:r>
              <a:rPr lang="en-US" sz="1400" b="1" dirty="0" err="1"/>
              <a:t>Sirakele</a:t>
            </a:r>
            <a:r>
              <a:rPr lang="en-US" sz="1400" b="1" dirty="0"/>
              <a:t>, </a:t>
            </a:r>
            <a:r>
              <a:rPr lang="en-US" sz="1400" b="1" dirty="0" err="1"/>
              <a:t>Koutiala</a:t>
            </a:r>
            <a:r>
              <a:rPr lang="en-US" sz="1400" b="1" dirty="0"/>
              <a:t> district</a:t>
            </a:r>
          </a:p>
        </p:txBody>
      </p:sp>
      <p:graphicFrame>
        <p:nvGraphicFramePr>
          <p:cNvPr id="11" name="Table 10"/>
          <p:cNvGraphicFramePr>
            <a:graphicFrameLocks noGrp="1"/>
          </p:cNvGraphicFramePr>
          <p:nvPr>
            <p:extLst>
              <p:ext uri="{D42A27DB-BD31-4B8C-83A1-F6EECF244321}">
                <p14:modId xmlns:p14="http://schemas.microsoft.com/office/powerpoint/2010/main" val="661279694"/>
              </p:ext>
            </p:extLst>
          </p:nvPr>
        </p:nvGraphicFramePr>
        <p:xfrm>
          <a:off x="838200" y="2057400"/>
          <a:ext cx="5937250" cy="3291713"/>
        </p:xfrm>
        <a:graphic>
          <a:graphicData uri="http://schemas.openxmlformats.org/drawingml/2006/table">
            <a:tbl>
              <a:tblPr firstRow="1" firstCol="1" bandRow="1"/>
              <a:tblGrid>
                <a:gridCol w="2225675"/>
                <a:gridCol w="857250"/>
                <a:gridCol w="1085850"/>
                <a:gridCol w="742950"/>
                <a:gridCol w="1025525"/>
              </a:tblGrid>
              <a:tr h="347345">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Variable</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Control</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Feed-health</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gridSpan="5">
                  <a:txBody>
                    <a:bodyPr/>
                    <a:lstStyle/>
                    <a:p>
                      <a:pPr marL="0" marR="0" algn="ct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Goats</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n</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Mean </a:t>
                      </a:r>
                      <a:r>
                        <a:rPr lang="en-US" sz="1400">
                          <a:effectLst/>
                          <a:latin typeface="Calibri" panose="020F0502020204030204" pitchFamily="34" charset="0"/>
                          <a:ea typeface="Calibri" panose="020F0502020204030204" pitchFamily="34" charset="0"/>
                          <a:cs typeface="Calibri" panose="020F0502020204030204" pitchFamily="34" charset="0"/>
                        </a:rPr>
                        <a:t>± </a:t>
                      </a:r>
                      <a:r>
                        <a:rPr lang="en-US" sz="1400">
                          <a:effectLst/>
                          <a:latin typeface="Calibri" panose="020F0502020204030204" pitchFamily="34" charset="0"/>
                          <a:ea typeface="Calibri" panose="020F0502020204030204" pitchFamily="34" charset="0"/>
                          <a:cs typeface="Times New Roman" panose="02020603050405020304" pitchFamily="18" charset="0"/>
                        </a:rPr>
                        <a:t>se</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Mean ± se</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Weight at 1 month (kg)</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10</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2.45±0.16</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36</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2.62±0.09</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Weight at 3 months (kg)</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36</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5.65±0.17</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101</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5.71±0.13</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Weight at 1 year (kg)</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14</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12.89±0.80</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36</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16.78±0.34</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b</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Average daily gain (g/day)</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131</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22.59</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2.29</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311</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42.98</a:t>
                      </a:r>
                      <a:r>
                        <a:rPr lang="en-US" sz="14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3.28</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b</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0">
                <a:tc gridSpan="5">
                  <a:txBody>
                    <a:bodyPr/>
                    <a:lstStyle/>
                    <a:p>
                      <a:pPr marL="0" marR="0" algn="ct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Sheep</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Mean </a:t>
                      </a:r>
                      <a:r>
                        <a:rPr lang="en-US" sz="1400">
                          <a:effectLst/>
                          <a:latin typeface="Calibri" panose="020F0502020204030204" pitchFamily="34" charset="0"/>
                          <a:ea typeface="Calibri" panose="020F0502020204030204" pitchFamily="34" charset="0"/>
                          <a:cs typeface="Calibri" panose="020F0502020204030204" pitchFamily="34" charset="0"/>
                        </a:rPr>
                        <a:t>± </a:t>
                      </a:r>
                      <a:r>
                        <a:rPr lang="en-US" sz="1400">
                          <a:effectLst/>
                          <a:latin typeface="Calibri" panose="020F0502020204030204" pitchFamily="34" charset="0"/>
                          <a:ea typeface="Calibri" panose="020F0502020204030204" pitchFamily="34" charset="0"/>
                          <a:cs typeface="Times New Roman" panose="02020603050405020304" pitchFamily="18" charset="0"/>
                        </a:rPr>
                        <a:t>se</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Mean ± se</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Weight at 1 month (kg)</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6</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2.92±0.27</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10</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3.00±0.13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Weight at 3 months (kg)</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15</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7.23±0.39</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34</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6.75±0.22</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Weight at 1 year (kg)</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3</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18.5±0.76</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17</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22.34±0.88</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b</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marL="0" marR="0">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Average daily gain (g/day)</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117</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16.58</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2.74</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a</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225</a:t>
                      </a:r>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47.12</a:t>
                      </a:r>
                      <a:r>
                        <a:rPr lang="en-US" sz="14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2.73</a:t>
                      </a:r>
                      <a:r>
                        <a:rPr lang="en-US" sz="1400" baseline="30000" dirty="0">
                          <a:effectLst/>
                          <a:latin typeface="Calibri" panose="020F0502020204030204" pitchFamily="34" charset="0"/>
                          <a:ea typeface="Calibri" panose="020F0502020204030204" pitchFamily="34" charset="0"/>
                          <a:cs typeface="Times New Roman" panose="02020603050405020304" pitchFamily="18" charset="0"/>
                        </a:rPr>
                        <a:t>b</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2" name="Rectangle 1"/>
          <p:cNvSpPr>
            <a:spLocks noChangeArrowheads="1"/>
          </p:cNvSpPr>
          <p:nvPr/>
        </p:nvSpPr>
        <p:spPr bwMode="auto">
          <a:xfrm>
            <a:off x="711558" y="5181600"/>
            <a:ext cx="6248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Values for each variable with different superscript are statistically significant (P&lt;0.05).</a:t>
            </a:r>
            <a:endParaRPr kumimoji="0" lang="en-US"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1234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6705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2000" y="5578699"/>
            <a:ext cx="7010400" cy="523220"/>
          </a:xfrm>
          <a:prstGeom prst="rect">
            <a:avLst/>
          </a:prstGeom>
        </p:spPr>
        <p:txBody>
          <a:bodyPr wrap="square">
            <a:spAutoFit/>
          </a:bodyPr>
          <a:lstStyle/>
          <a:p>
            <a:r>
              <a:rPr lang="en-US" sz="1400" b="1" dirty="0"/>
              <a:t>Manure collected per animal per day (g DM/animal/day) by farmers from sheep and goats under control and feed-health intervention groups</a:t>
            </a:r>
          </a:p>
        </p:txBody>
      </p:sp>
    </p:spTree>
    <p:extLst>
      <p:ext uri="{BB962C8B-B14F-4D97-AF65-F5344CB8AC3E}">
        <p14:creationId xmlns:p14="http://schemas.microsoft.com/office/powerpoint/2010/main" val="981729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3689862139"/>
              </p:ext>
            </p:extLst>
          </p:nvPr>
        </p:nvGraphicFramePr>
        <p:xfrm>
          <a:off x="228600" y="76200"/>
          <a:ext cx="8610601" cy="7178040"/>
        </p:xfrm>
        <a:graphic>
          <a:graphicData uri="http://schemas.openxmlformats.org/drawingml/2006/table">
            <a:tbl>
              <a:tblPr firstRow="1" bandRow="1">
                <a:tableStyleId>{5C22544A-7EE6-4342-B048-85BDC9FD1C3A}</a:tableStyleId>
              </a:tblPr>
              <a:tblGrid>
                <a:gridCol w="1829753">
                  <a:extLst>
                    <a:ext uri="{9D8B030D-6E8A-4147-A177-3AD203B41FA5}">
                      <a16:colId xmlns="" xmlns:a16="http://schemas.microsoft.com/office/drawing/2014/main" val="646009280"/>
                    </a:ext>
                  </a:extLst>
                </a:gridCol>
                <a:gridCol w="645795">
                  <a:extLst>
                    <a:ext uri="{9D8B030D-6E8A-4147-A177-3AD203B41FA5}">
                      <a16:colId xmlns="" xmlns:a16="http://schemas.microsoft.com/office/drawing/2014/main" val="1650091306"/>
                    </a:ext>
                  </a:extLst>
                </a:gridCol>
                <a:gridCol w="3067526">
                  <a:extLst>
                    <a:ext uri="{9D8B030D-6E8A-4147-A177-3AD203B41FA5}">
                      <a16:colId xmlns="" xmlns:a16="http://schemas.microsoft.com/office/drawing/2014/main" val="100015059"/>
                    </a:ext>
                  </a:extLst>
                </a:gridCol>
                <a:gridCol w="197327">
                  <a:extLst>
                    <a:ext uri="{9D8B030D-6E8A-4147-A177-3AD203B41FA5}">
                      <a16:colId xmlns="" xmlns:a16="http://schemas.microsoft.com/office/drawing/2014/main" val="456250825"/>
                    </a:ext>
                  </a:extLst>
                </a:gridCol>
                <a:gridCol w="2870200">
                  <a:extLst>
                    <a:ext uri="{9D8B030D-6E8A-4147-A177-3AD203B41FA5}">
                      <a16:colId xmlns="" xmlns:a16="http://schemas.microsoft.com/office/drawing/2014/main" val="1587143714"/>
                    </a:ext>
                  </a:extLst>
                </a:gridCol>
              </a:tblGrid>
              <a:tr h="438980">
                <a:tc gridSpan="2">
                  <a:txBody>
                    <a:bodyPr/>
                    <a:lstStyle/>
                    <a:p>
                      <a:r>
                        <a:rPr lang="en-US" sz="1200" dirty="0"/>
                        <a:t>Outcome no</a:t>
                      </a:r>
                      <a:r>
                        <a:rPr lang="en-US" sz="1200" dirty="0" smtClean="0"/>
                        <a:t>. 1  </a:t>
                      </a:r>
                      <a:endParaRPr lang="en-US" sz="1200" dirty="0"/>
                    </a:p>
                  </a:txBody>
                  <a:tcPr/>
                </a:tc>
                <a:tc hMerge="1">
                  <a:txBody>
                    <a:bodyPr/>
                    <a:lstStyle/>
                    <a:p>
                      <a:endParaRPr lang="en-US" dirty="0"/>
                    </a:p>
                  </a:txBody>
                  <a:tcPr/>
                </a:tc>
                <a:tc>
                  <a:txBody>
                    <a:bodyPr/>
                    <a:lstStyle/>
                    <a:p>
                      <a:r>
                        <a:rPr lang="en-US" sz="1200" dirty="0"/>
                        <a:t>Output no</a:t>
                      </a:r>
                      <a:r>
                        <a:rPr lang="en-US" sz="1200" dirty="0" smtClean="0"/>
                        <a:t>. 1</a:t>
                      </a:r>
                      <a:r>
                        <a:rPr lang="en-US" sz="1200" baseline="0" dirty="0" smtClean="0"/>
                        <a:t> .1</a:t>
                      </a:r>
                      <a:endParaRPr lang="en-US" sz="1200" dirty="0"/>
                    </a:p>
                  </a:txBody>
                  <a:tcPr/>
                </a:tc>
                <a:tc gridSpan="2">
                  <a:txBody>
                    <a:bodyPr/>
                    <a:lstStyle/>
                    <a:p>
                      <a:r>
                        <a:rPr lang="en-US" sz="1200" dirty="0"/>
                        <a:t>Activity </a:t>
                      </a:r>
                      <a:r>
                        <a:rPr lang="en-US" sz="1200" dirty="0" smtClean="0"/>
                        <a:t>no 1. 1.</a:t>
                      </a:r>
                      <a:r>
                        <a:rPr lang="en-US" sz="1200" baseline="0" dirty="0" smtClean="0"/>
                        <a:t> </a:t>
                      </a:r>
                      <a:r>
                        <a:rPr lang="en-US" sz="1200" baseline="0" dirty="0" smtClean="0"/>
                        <a:t>2</a:t>
                      </a:r>
                      <a:endParaRPr lang="en-US" sz="1200" dirty="0"/>
                    </a:p>
                  </a:txBody>
                  <a:tcPr/>
                </a:tc>
                <a:tc hMerge="1">
                  <a:txBody>
                    <a:bodyPr/>
                    <a:lstStyle/>
                    <a:p>
                      <a:endParaRPr lang="en-US" dirty="0"/>
                    </a:p>
                  </a:txBody>
                  <a:tcPr/>
                </a:tc>
                <a:extLst>
                  <a:ext uri="{0D108BD9-81ED-4DB2-BD59-A6C34878D82A}">
                    <a16:rowId xmlns="" xmlns:a16="http://schemas.microsoft.com/office/drawing/2014/main" val="3505229905"/>
                  </a:ext>
                </a:extLst>
              </a:tr>
              <a:tr h="438980">
                <a:tc>
                  <a:txBody>
                    <a:bodyPr/>
                    <a:lstStyle/>
                    <a:p>
                      <a:r>
                        <a:rPr lang="en-US" sz="1200" b="1" dirty="0"/>
                        <a:t>Sub-activity title </a:t>
                      </a:r>
                      <a:r>
                        <a:rPr lang="en-US" sz="1200" b="1" dirty="0" smtClean="0"/>
                        <a:t>: </a:t>
                      </a:r>
                      <a:endParaRPr lang="en-US" sz="1200" b="1" dirty="0"/>
                    </a:p>
                  </a:txBody>
                  <a:tcPr/>
                </a:tc>
                <a:tc gridSpan="4">
                  <a:txBody>
                    <a:bodyPr/>
                    <a:lstStyle/>
                    <a:p>
                      <a:r>
                        <a:rPr lang="en-US" sz="1200" kern="1200" dirty="0" smtClean="0">
                          <a:solidFill>
                            <a:schemeClr val="dk1"/>
                          </a:solidFill>
                          <a:latin typeface="+mn-lt"/>
                          <a:ea typeface="+mn-ea"/>
                          <a:cs typeface="+mn-cs"/>
                        </a:rPr>
                        <a:t>Test and disseminate techniques for upgrading poor forages to enhance livestock feeding during the dry season</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 xmlns:a16="http://schemas.microsoft.com/office/drawing/2014/main" val="410160256"/>
                  </a:ext>
                </a:extLst>
              </a:tr>
              <a:tr h="399220">
                <a:tc>
                  <a:txBody>
                    <a:bodyPr/>
                    <a:lstStyle/>
                    <a:p>
                      <a:r>
                        <a:rPr lang="en-US" sz="1200" b="1" dirty="0" smtClean="0"/>
                        <a:t>Location/sites </a:t>
                      </a:r>
                      <a:endParaRPr lang="en-US" sz="1200" b="1" dirty="0"/>
                    </a:p>
                    <a:p>
                      <a:r>
                        <a:rPr lang="en-US" sz="1200" b="1" dirty="0"/>
                        <a:t>for sub-activity</a:t>
                      </a:r>
                    </a:p>
                  </a:txBody>
                  <a:tcPr/>
                </a:tc>
                <a:tc gridSpan="4">
                  <a:txBody>
                    <a:bodyPr/>
                    <a:lstStyle/>
                    <a:p>
                      <a:r>
                        <a:rPr lang="en-US" sz="1200" dirty="0" err="1" smtClean="0"/>
                        <a:t>Bougouni</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712296291"/>
                  </a:ext>
                </a:extLst>
              </a:tr>
              <a:tr h="541209">
                <a:tc>
                  <a:txBody>
                    <a:bodyPr/>
                    <a:lstStyle/>
                    <a:p>
                      <a:r>
                        <a:rPr lang="en-US" sz="1200" b="1" dirty="0"/>
                        <a:t>Implementation timeframe (start/end date)</a:t>
                      </a:r>
                    </a:p>
                  </a:txBody>
                  <a:tcPr/>
                </a:tc>
                <a:tc gridSpan="4">
                  <a:txBody>
                    <a:bodyPr/>
                    <a:lstStyle/>
                    <a:p>
                      <a:r>
                        <a:rPr lang="en-US" sz="1200" dirty="0" smtClean="0"/>
                        <a:t>May 2017 to December 2017</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232465395"/>
                  </a:ext>
                </a:extLst>
              </a:tr>
              <a:tr h="673540">
                <a:tc>
                  <a:txBody>
                    <a:bodyPr/>
                    <a:lstStyle/>
                    <a:p>
                      <a:r>
                        <a:rPr lang="en-US" sz="1200" b="1" dirty="0"/>
                        <a:t>Deliverables achieved</a:t>
                      </a:r>
                    </a:p>
                  </a:txBody>
                  <a:tcPr/>
                </a:tc>
                <a:tc gridSpan="3">
                  <a:txBody>
                    <a:bodyPr/>
                    <a:lstStyle/>
                    <a:p>
                      <a:pPr marL="228600" indent="-228600">
                        <a:buFont typeface="+mj-lt"/>
                        <a:buAutoNum type="arabicPeriod"/>
                      </a:pPr>
                      <a:r>
                        <a:rPr lang="en-US" sz="1200" kern="1200" dirty="0" smtClean="0">
                          <a:solidFill>
                            <a:schemeClr val="dk1"/>
                          </a:solidFill>
                          <a:latin typeface="+mn-lt"/>
                          <a:ea typeface="+mn-ea"/>
                          <a:cs typeface="+mn-cs"/>
                        </a:rPr>
                        <a:t>Results of the diagnostic on training needs</a:t>
                      </a:r>
                      <a:endParaRPr lang="en-US" sz="1200" dirty="0"/>
                    </a:p>
                    <a:p>
                      <a:pPr marL="228600" indent="-228600">
                        <a:buFont typeface="+mj-lt"/>
                        <a:buAutoNum type="arabicPeriod"/>
                      </a:pPr>
                      <a:r>
                        <a:rPr lang="en-US" sz="1200" kern="1200" dirty="0" smtClean="0">
                          <a:solidFill>
                            <a:schemeClr val="dk1"/>
                          </a:solidFill>
                          <a:latin typeface="+mn-lt"/>
                          <a:ea typeface="+mn-ea"/>
                          <a:cs typeface="+mn-cs"/>
                        </a:rPr>
                        <a:t>Trainings and demonstrations on silage making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dk1"/>
                          </a:solidFill>
                          <a:latin typeface="+mn-lt"/>
                          <a:ea typeface="+mn-ea"/>
                          <a:cs typeface="+mn-cs"/>
                        </a:rPr>
                        <a:t>Trainings and demonstrations on chopping.</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kern="1200" dirty="0" smtClean="0">
                          <a:solidFill>
                            <a:schemeClr val="dk1"/>
                          </a:solidFill>
                          <a:latin typeface="+mn-lt"/>
                          <a:ea typeface="+mn-ea"/>
                          <a:cs typeface="+mn-cs"/>
                        </a:rPr>
                        <a:t>Trainings and demonstrations on urea treatment</a:t>
                      </a:r>
                      <a:endParaRPr lang="en-US" sz="1200" dirty="0"/>
                    </a:p>
                  </a:txBody>
                  <a:tcPr/>
                </a:tc>
                <a:extLst>
                  <a:ext uri="{0D108BD9-81ED-4DB2-BD59-A6C34878D82A}">
                    <a16:rowId xmlns="" xmlns:a16="http://schemas.microsoft.com/office/drawing/2014/main" val="3087860269"/>
                  </a:ext>
                </a:extLst>
              </a:tr>
              <a:tr h="75769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b="1" kern="1200" dirty="0" smtClean="0">
                          <a:solidFill>
                            <a:schemeClr val="dk1"/>
                          </a:solidFill>
                          <a:latin typeface="+mn-lt"/>
                          <a:ea typeface="+mn-ea"/>
                          <a:cs typeface="+mn-cs"/>
                        </a:rPr>
                        <a:t>4-cutter </a:t>
                      </a:r>
                      <a:r>
                        <a:rPr lang="en-US" sz="1200" b="1" kern="1200" dirty="0" err="1" smtClean="0">
                          <a:solidFill>
                            <a:schemeClr val="dk1"/>
                          </a:solidFill>
                          <a:latin typeface="+mn-lt"/>
                          <a:ea typeface="+mn-ea"/>
                          <a:cs typeface="+mn-cs"/>
                        </a:rPr>
                        <a:t>vs</a:t>
                      </a:r>
                      <a:r>
                        <a:rPr lang="en-US" sz="1200" b="1" kern="1200" dirty="0" smtClean="0">
                          <a:solidFill>
                            <a:schemeClr val="dk1"/>
                          </a:solidFill>
                          <a:latin typeface="+mn-lt"/>
                          <a:ea typeface="+mn-ea"/>
                          <a:cs typeface="+mn-cs"/>
                        </a:rPr>
                        <a:t> 2-cutterChopper</a:t>
                      </a:r>
                      <a:r>
                        <a:rPr lang="en-US" sz="1200" kern="1200" dirty="0" smtClean="0">
                          <a:solidFill>
                            <a:schemeClr val="dk1"/>
                          </a:solidFill>
                          <a:latin typeface="+mn-lt"/>
                          <a:ea typeface="+mn-ea"/>
                          <a:cs typeface="+mn-cs"/>
                        </a:rPr>
                        <a:t>: </a:t>
                      </a:r>
                      <a:r>
                        <a:rPr lang="en-US" sz="1200" b="1" kern="1200" dirty="0" smtClean="0">
                          <a:solidFill>
                            <a:schemeClr val="dk1"/>
                          </a:solidFill>
                          <a:latin typeface="+mn-lt"/>
                          <a:ea typeface="+mn-ea"/>
                          <a:cs typeface="+mn-cs"/>
                        </a:rPr>
                        <a:t>outputs</a:t>
                      </a:r>
                      <a:r>
                        <a:rPr lang="en-US" sz="1200" kern="1200" dirty="0" smtClean="0">
                          <a:solidFill>
                            <a:schemeClr val="dk1"/>
                          </a:solidFill>
                          <a:latin typeface="+mn-lt"/>
                          <a:ea typeface="+mn-ea"/>
                          <a:cs typeface="+mn-cs"/>
                        </a:rPr>
                        <a:t>: 704.15 </a:t>
                      </a:r>
                      <a:r>
                        <a:rPr lang="en-US" sz="1200" kern="1200" dirty="0" err="1" smtClean="0">
                          <a:solidFill>
                            <a:schemeClr val="dk1"/>
                          </a:solidFill>
                          <a:latin typeface="+mn-lt"/>
                          <a:ea typeface="+mn-ea"/>
                          <a:cs typeface="+mn-cs"/>
                        </a:rPr>
                        <a:t>vs</a:t>
                      </a:r>
                      <a:r>
                        <a:rPr lang="en-US" sz="1200" kern="1200" dirty="0" smtClean="0">
                          <a:solidFill>
                            <a:schemeClr val="dk1"/>
                          </a:solidFill>
                          <a:latin typeface="+mn-lt"/>
                          <a:ea typeface="+mn-ea"/>
                          <a:cs typeface="+mn-cs"/>
                        </a:rPr>
                        <a:t> 452.57 kg/h of green P. </a:t>
                      </a:r>
                      <a:r>
                        <a:rPr lang="en-US" sz="1200" kern="1200" dirty="0" err="1" smtClean="0">
                          <a:solidFill>
                            <a:schemeClr val="dk1"/>
                          </a:solidFill>
                          <a:latin typeface="+mn-lt"/>
                          <a:ea typeface="+mn-ea"/>
                          <a:cs typeface="+mn-cs"/>
                        </a:rPr>
                        <a:t>pedicellatum</a:t>
                      </a:r>
                      <a:r>
                        <a:rPr lang="en-US" sz="1200" kern="1200" dirty="0" smtClean="0">
                          <a:solidFill>
                            <a:schemeClr val="dk1"/>
                          </a:solidFill>
                          <a:latin typeface="+mn-lt"/>
                          <a:ea typeface="+mn-ea"/>
                          <a:cs typeface="+mn-cs"/>
                        </a:rPr>
                        <a:t>; 316 </a:t>
                      </a:r>
                      <a:r>
                        <a:rPr lang="en-US" sz="1200" kern="1200" dirty="0" err="1" smtClean="0">
                          <a:solidFill>
                            <a:schemeClr val="dk1"/>
                          </a:solidFill>
                          <a:latin typeface="+mn-lt"/>
                          <a:ea typeface="+mn-ea"/>
                          <a:cs typeface="+mn-cs"/>
                        </a:rPr>
                        <a:t>vs</a:t>
                      </a:r>
                      <a:r>
                        <a:rPr lang="en-US" sz="1200" kern="1200" dirty="0" smtClean="0">
                          <a:solidFill>
                            <a:schemeClr val="dk1"/>
                          </a:solidFill>
                          <a:latin typeface="+mn-lt"/>
                          <a:ea typeface="+mn-ea"/>
                          <a:cs typeface="+mn-cs"/>
                        </a:rPr>
                        <a:t> 150 kg/h of dry sorghum straw and  207 </a:t>
                      </a:r>
                      <a:r>
                        <a:rPr lang="en-US" sz="1200" kern="1200" dirty="0" err="1" smtClean="0">
                          <a:solidFill>
                            <a:schemeClr val="dk1"/>
                          </a:solidFill>
                          <a:latin typeface="+mn-lt"/>
                          <a:ea typeface="+mn-ea"/>
                          <a:cs typeface="+mn-cs"/>
                        </a:rPr>
                        <a:t>vs</a:t>
                      </a:r>
                      <a:r>
                        <a:rPr lang="en-US" sz="1200" kern="1200" dirty="0" smtClean="0">
                          <a:solidFill>
                            <a:schemeClr val="dk1"/>
                          </a:solidFill>
                          <a:latin typeface="+mn-lt"/>
                          <a:ea typeface="+mn-ea"/>
                          <a:cs typeface="+mn-cs"/>
                        </a:rPr>
                        <a:t> 130 kg/h of dry corn straw;   </a:t>
                      </a:r>
                      <a:r>
                        <a:rPr lang="en-US" sz="1200" b="1" kern="1200" dirty="0" smtClean="0">
                          <a:solidFill>
                            <a:schemeClr val="dk1"/>
                          </a:solidFill>
                          <a:latin typeface="+mn-lt"/>
                          <a:ea typeface="+mn-ea"/>
                          <a:cs typeface="+mn-cs"/>
                        </a:rPr>
                        <a:t> Gas consumption</a:t>
                      </a:r>
                      <a:r>
                        <a:rPr lang="en-US" sz="1200" kern="1200" dirty="0" smtClean="0">
                          <a:solidFill>
                            <a:schemeClr val="dk1"/>
                          </a:solidFill>
                          <a:latin typeface="+mn-lt"/>
                          <a:ea typeface="+mn-ea"/>
                          <a:cs typeface="+mn-cs"/>
                        </a:rPr>
                        <a:t> 0.77 l/h) </a:t>
                      </a:r>
                      <a:r>
                        <a:rPr lang="en-US" sz="1200" kern="1200" dirty="0" err="1" smtClean="0">
                          <a:solidFill>
                            <a:schemeClr val="dk1"/>
                          </a:solidFill>
                          <a:latin typeface="+mn-lt"/>
                          <a:ea typeface="+mn-ea"/>
                          <a:cs typeface="+mn-cs"/>
                        </a:rPr>
                        <a:t>vs</a:t>
                      </a:r>
                      <a:r>
                        <a:rPr lang="en-US" sz="1200" kern="1200" dirty="0" smtClean="0">
                          <a:solidFill>
                            <a:schemeClr val="dk1"/>
                          </a:solidFill>
                          <a:latin typeface="+mn-lt"/>
                          <a:ea typeface="+mn-ea"/>
                          <a:cs typeface="+mn-cs"/>
                        </a:rPr>
                        <a:t> 0.64 l/h.</a:t>
                      </a:r>
                      <a:endParaRPr lang="en-US" sz="1200" dirty="0"/>
                    </a:p>
                    <a:p>
                      <a:pPr marL="228600" indent="-228600">
                        <a:buFont typeface="+mj-lt"/>
                        <a:buAutoNum type="arabicPeriod"/>
                      </a:pPr>
                      <a:r>
                        <a:rPr lang="en-US" sz="1200" b="1" kern="1200" dirty="0" smtClean="0">
                          <a:solidFill>
                            <a:schemeClr val="dk1"/>
                          </a:solidFill>
                          <a:latin typeface="+mn-lt"/>
                          <a:ea typeface="+mn-ea"/>
                          <a:cs typeface="+mn-cs"/>
                        </a:rPr>
                        <a:t>Chemical analyses:</a:t>
                      </a:r>
                      <a:r>
                        <a:rPr lang="en-US" sz="1200" kern="1200" dirty="0" smtClean="0">
                          <a:solidFill>
                            <a:schemeClr val="dk1"/>
                          </a:solidFill>
                          <a:latin typeface="+mn-lt"/>
                          <a:ea typeface="+mn-ea"/>
                          <a:cs typeface="+mn-cs"/>
                        </a:rPr>
                        <a:t> CP content was highest in corn straw, lowest in sorghum </a:t>
                      </a:r>
                      <a:r>
                        <a:rPr lang="en-US" sz="1200" kern="1200" dirty="0" err="1" smtClean="0">
                          <a:solidFill>
                            <a:schemeClr val="dk1"/>
                          </a:solidFill>
                          <a:latin typeface="+mn-lt"/>
                          <a:ea typeface="+mn-ea"/>
                          <a:cs typeface="+mn-cs"/>
                        </a:rPr>
                        <a:t>straw.and</a:t>
                      </a:r>
                      <a:r>
                        <a:rPr lang="en-US" sz="1200" kern="1200" dirty="0" smtClean="0">
                          <a:solidFill>
                            <a:schemeClr val="dk1"/>
                          </a:solidFill>
                          <a:latin typeface="+mn-lt"/>
                          <a:ea typeface="+mn-ea"/>
                          <a:cs typeface="+mn-cs"/>
                        </a:rPr>
                        <a:t> intermediate in </a:t>
                      </a:r>
                      <a:r>
                        <a:rPr lang="en-US" sz="1200" i="1" kern="1200" dirty="0" smtClean="0">
                          <a:solidFill>
                            <a:schemeClr val="dk1"/>
                          </a:solidFill>
                          <a:latin typeface="+mn-lt"/>
                          <a:ea typeface="+mn-ea"/>
                          <a:cs typeface="+mn-cs"/>
                        </a:rPr>
                        <a:t>P. </a:t>
                      </a:r>
                      <a:r>
                        <a:rPr lang="en-US" sz="1200" i="1" kern="1200" dirty="0" err="1" smtClean="0">
                          <a:solidFill>
                            <a:schemeClr val="dk1"/>
                          </a:solidFill>
                          <a:latin typeface="+mn-lt"/>
                          <a:ea typeface="+mn-ea"/>
                          <a:cs typeface="+mn-cs"/>
                        </a:rPr>
                        <a:t>pedicellatum</a:t>
                      </a:r>
                      <a:r>
                        <a:rPr lang="en-US" sz="1200" kern="1200" dirty="0" smtClean="0">
                          <a:solidFill>
                            <a:schemeClr val="dk1"/>
                          </a:solidFill>
                          <a:latin typeface="+mn-lt"/>
                          <a:ea typeface="+mn-ea"/>
                          <a:cs typeface="+mn-cs"/>
                        </a:rPr>
                        <a:t>. Fiber (CF, NDF, ADF and ADL), CF were </a:t>
                      </a:r>
                      <a:r>
                        <a:rPr lang="en-US" sz="1200" kern="1200" dirty="0" err="1" smtClean="0">
                          <a:solidFill>
                            <a:schemeClr val="dk1"/>
                          </a:solidFill>
                          <a:latin typeface="+mn-lt"/>
                          <a:ea typeface="+mn-ea"/>
                          <a:cs typeface="+mn-cs"/>
                        </a:rPr>
                        <a:t>higer</a:t>
                      </a:r>
                      <a:r>
                        <a:rPr lang="en-US" sz="1200" kern="1200" dirty="0" smtClean="0">
                          <a:solidFill>
                            <a:schemeClr val="dk1"/>
                          </a:solidFill>
                          <a:latin typeface="+mn-lt"/>
                          <a:ea typeface="+mn-ea"/>
                          <a:cs typeface="+mn-cs"/>
                        </a:rPr>
                        <a:t> in P. </a:t>
                      </a:r>
                      <a:r>
                        <a:rPr lang="en-US" sz="1200" kern="1200" dirty="0" err="1" smtClean="0">
                          <a:solidFill>
                            <a:schemeClr val="dk1"/>
                          </a:solidFill>
                          <a:latin typeface="+mn-lt"/>
                          <a:ea typeface="+mn-ea"/>
                          <a:cs typeface="+mn-cs"/>
                        </a:rPr>
                        <a:t>pedicellatum</a:t>
                      </a:r>
                      <a:r>
                        <a:rPr lang="en-US" sz="1200" kern="1200" dirty="0" smtClean="0">
                          <a:solidFill>
                            <a:schemeClr val="dk1"/>
                          </a:solidFill>
                          <a:latin typeface="+mn-lt"/>
                          <a:ea typeface="+mn-ea"/>
                          <a:cs typeface="+mn-cs"/>
                        </a:rPr>
                        <a:t>.</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1" kern="1200" dirty="0" smtClean="0">
                          <a:solidFill>
                            <a:schemeClr val="dk1"/>
                          </a:solidFill>
                          <a:latin typeface="+mn-lt"/>
                          <a:ea typeface="+mn-ea"/>
                          <a:cs typeface="+mn-cs"/>
                        </a:rPr>
                        <a:t>Chopping for silage making</a:t>
                      </a:r>
                      <a:r>
                        <a:rPr lang="en-GB" sz="1200" kern="1200" dirty="0" smtClean="0">
                          <a:solidFill>
                            <a:schemeClr val="dk1"/>
                          </a:solidFill>
                          <a:latin typeface="+mn-lt"/>
                          <a:ea typeface="+mn-ea"/>
                          <a:cs typeface="+mn-cs"/>
                        </a:rPr>
                        <a:t> In </a:t>
                      </a:r>
                      <a:r>
                        <a:rPr lang="en-GB" sz="1200" kern="1200" dirty="0" err="1" smtClean="0">
                          <a:solidFill>
                            <a:schemeClr val="dk1"/>
                          </a:solidFill>
                          <a:latin typeface="+mn-lt"/>
                          <a:ea typeface="+mn-ea"/>
                          <a:cs typeface="+mn-cs"/>
                        </a:rPr>
                        <a:t>Madina</a:t>
                      </a:r>
                      <a:r>
                        <a:rPr lang="en-GB" sz="1200" kern="1200" dirty="0" smtClean="0">
                          <a:solidFill>
                            <a:schemeClr val="dk1"/>
                          </a:solidFill>
                          <a:latin typeface="+mn-lt"/>
                          <a:ea typeface="+mn-ea"/>
                          <a:cs typeface="+mn-cs"/>
                        </a:rPr>
                        <a:t>, 457,7 kg of green </a:t>
                      </a:r>
                      <a:r>
                        <a:rPr lang="en-GB" sz="1200" i="1" kern="1200" dirty="0" smtClean="0">
                          <a:solidFill>
                            <a:schemeClr val="dk1"/>
                          </a:solidFill>
                          <a:latin typeface="+mn-lt"/>
                          <a:ea typeface="+mn-ea"/>
                          <a:cs typeface="+mn-cs"/>
                        </a:rPr>
                        <a:t>P. </a:t>
                      </a:r>
                      <a:r>
                        <a:rPr lang="en-GB" sz="1200" i="1" kern="1200" dirty="0" err="1" smtClean="0">
                          <a:solidFill>
                            <a:schemeClr val="dk1"/>
                          </a:solidFill>
                          <a:latin typeface="+mn-lt"/>
                          <a:ea typeface="+mn-ea"/>
                          <a:cs typeface="+mn-cs"/>
                        </a:rPr>
                        <a:t>Pedicellatum</a:t>
                      </a:r>
                      <a:r>
                        <a:rPr lang="en-GB" sz="1200" kern="1200" dirty="0" smtClean="0">
                          <a:solidFill>
                            <a:schemeClr val="dk1"/>
                          </a:solidFill>
                          <a:latin typeface="+mn-lt"/>
                          <a:ea typeface="+mn-ea"/>
                          <a:cs typeface="+mn-cs"/>
                        </a:rPr>
                        <a:t> chopped in 39 </a:t>
                      </a:r>
                      <a:r>
                        <a:rPr lang="en-GB" sz="1200" kern="1200" dirty="0" err="1" smtClean="0">
                          <a:solidFill>
                            <a:schemeClr val="dk1"/>
                          </a:solidFill>
                          <a:latin typeface="+mn-lt"/>
                          <a:ea typeface="+mn-ea"/>
                          <a:cs typeface="+mn-cs"/>
                        </a:rPr>
                        <a:t>mn</a:t>
                      </a:r>
                      <a:r>
                        <a:rPr lang="en-GB" sz="1200" kern="1200" dirty="0" smtClean="0">
                          <a:solidFill>
                            <a:schemeClr val="dk1"/>
                          </a:solidFill>
                          <a:latin typeface="+mn-lt"/>
                          <a:ea typeface="+mn-ea"/>
                          <a:cs typeface="+mn-cs"/>
                        </a:rPr>
                        <a:t> with a</a:t>
                      </a:r>
                      <a:r>
                        <a:rPr lang="en-GB" sz="1200" kern="1200" baseline="0" dirty="0" smtClean="0">
                          <a:solidFill>
                            <a:schemeClr val="dk1"/>
                          </a:solidFill>
                          <a:latin typeface="+mn-lt"/>
                          <a:ea typeface="+mn-ea"/>
                          <a:cs typeface="+mn-cs"/>
                        </a:rPr>
                        <a:t> </a:t>
                      </a:r>
                      <a:r>
                        <a:rPr lang="en-GB" sz="1200" kern="1200" dirty="0" smtClean="0">
                          <a:solidFill>
                            <a:schemeClr val="dk1"/>
                          </a:solidFill>
                          <a:latin typeface="+mn-lt"/>
                          <a:ea typeface="+mn-ea"/>
                          <a:cs typeface="+mn-cs"/>
                        </a:rPr>
                        <a:t>4-cutter chopper while in </a:t>
                      </a:r>
                      <a:r>
                        <a:rPr lang="en-GB" sz="1200" kern="1200" dirty="0" err="1" smtClean="0">
                          <a:solidFill>
                            <a:schemeClr val="dk1"/>
                          </a:solidFill>
                          <a:latin typeface="+mn-lt"/>
                          <a:ea typeface="+mn-ea"/>
                          <a:cs typeface="+mn-cs"/>
                        </a:rPr>
                        <a:t>Flola</a:t>
                      </a:r>
                      <a:r>
                        <a:rPr lang="en-GB" sz="1200" kern="1200" dirty="0" smtClean="0">
                          <a:solidFill>
                            <a:schemeClr val="dk1"/>
                          </a:solidFill>
                          <a:latin typeface="+mn-lt"/>
                          <a:ea typeface="+mn-ea"/>
                          <a:cs typeface="+mn-cs"/>
                        </a:rPr>
                        <a:t>, 528 kg of green </a:t>
                      </a:r>
                      <a:r>
                        <a:rPr lang="en-GB" sz="1200" i="1" kern="1200" dirty="0" smtClean="0">
                          <a:solidFill>
                            <a:schemeClr val="dk1"/>
                          </a:solidFill>
                          <a:latin typeface="+mn-lt"/>
                          <a:ea typeface="+mn-ea"/>
                          <a:cs typeface="+mn-cs"/>
                        </a:rPr>
                        <a:t>P. </a:t>
                      </a:r>
                      <a:r>
                        <a:rPr lang="en-GB" sz="1200" i="1" kern="1200" dirty="0" err="1" smtClean="0">
                          <a:solidFill>
                            <a:schemeClr val="dk1"/>
                          </a:solidFill>
                          <a:latin typeface="+mn-lt"/>
                          <a:ea typeface="+mn-ea"/>
                          <a:cs typeface="+mn-cs"/>
                        </a:rPr>
                        <a:t>Pedicellatum</a:t>
                      </a:r>
                      <a:r>
                        <a:rPr lang="en-GB" sz="1200" kern="1200" dirty="0" smtClean="0">
                          <a:solidFill>
                            <a:schemeClr val="dk1"/>
                          </a:solidFill>
                          <a:latin typeface="+mn-lt"/>
                          <a:ea typeface="+mn-ea"/>
                          <a:cs typeface="+mn-cs"/>
                        </a:rPr>
                        <a:t> chopped in 70 </a:t>
                      </a:r>
                      <a:r>
                        <a:rPr lang="en-GB" sz="1200" kern="1200" dirty="0" err="1" smtClean="0">
                          <a:solidFill>
                            <a:schemeClr val="dk1"/>
                          </a:solidFill>
                          <a:latin typeface="+mn-lt"/>
                          <a:ea typeface="+mn-ea"/>
                          <a:cs typeface="+mn-cs"/>
                        </a:rPr>
                        <a:t>mn</a:t>
                      </a:r>
                      <a:r>
                        <a:rPr lang="en-GB" sz="1200" kern="1200" dirty="0" smtClean="0">
                          <a:solidFill>
                            <a:schemeClr val="dk1"/>
                          </a:solidFill>
                          <a:latin typeface="+mn-lt"/>
                          <a:ea typeface="+mn-ea"/>
                          <a:cs typeface="+mn-cs"/>
                        </a:rPr>
                        <a:t>. </a:t>
                      </a:r>
                      <a:endParaRPr lang="en-US" sz="1200" dirty="0"/>
                    </a:p>
                  </a:txBody>
                  <a:tcPr/>
                </a:tc>
                <a:tc hMerge="1">
                  <a:txBody>
                    <a:bodyPr/>
                    <a:lstStyle/>
                    <a:p>
                      <a:endParaRPr lang="en-US"/>
                    </a:p>
                  </a:txBody>
                  <a:tcPr/>
                </a:tc>
                <a:tc hMerge="1">
                  <a:txBody>
                    <a:bodyPr/>
                    <a:lstStyle/>
                    <a:p>
                      <a:endParaRPr lang="en-US"/>
                    </a:p>
                  </a:txBody>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GB" sz="1200" kern="1200" dirty="0" smtClean="0">
                          <a:solidFill>
                            <a:schemeClr val="dk1"/>
                          </a:solidFill>
                          <a:latin typeface="+mn-lt"/>
                          <a:ea typeface="+mn-ea"/>
                          <a:cs typeface="+mn-cs"/>
                        </a:rPr>
                        <a:t>Chopping dry straws: In </a:t>
                      </a:r>
                      <a:r>
                        <a:rPr lang="en-GB" sz="1200" kern="1200" dirty="0" err="1" smtClean="0">
                          <a:solidFill>
                            <a:schemeClr val="dk1"/>
                          </a:solidFill>
                          <a:latin typeface="+mn-lt"/>
                          <a:ea typeface="+mn-ea"/>
                          <a:cs typeface="+mn-cs"/>
                        </a:rPr>
                        <a:t>Madina</a:t>
                      </a:r>
                      <a:r>
                        <a:rPr lang="en-GB" sz="1200" kern="1200" dirty="0" smtClean="0">
                          <a:solidFill>
                            <a:schemeClr val="dk1"/>
                          </a:solidFill>
                          <a:latin typeface="+mn-lt"/>
                          <a:ea typeface="+mn-ea"/>
                          <a:cs typeface="+mn-cs"/>
                        </a:rPr>
                        <a:t>, </a:t>
                      </a:r>
                      <a:r>
                        <a:rPr lang="en-US" sz="1200" kern="1200" dirty="0" smtClean="0">
                          <a:solidFill>
                            <a:schemeClr val="dk1"/>
                          </a:solidFill>
                          <a:latin typeface="+mn-lt"/>
                          <a:ea typeface="+mn-ea"/>
                          <a:cs typeface="+mn-cs"/>
                        </a:rPr>
                        <a:t>200 kg of dry sorghum straw chopped and treated with 8 kg of urea in 38 </a:t>
                      </a:r>
                      <a:r>
                        <a:rPr lang="en-US" sz="1200" kern="1200" dirty="0" err="1" smtClean="0">
                          <a:solidFill>
                            <a:schemeClr val="dk1"/>
                          </a:solidFill>
                          <a:latin typeface="+mn-lt"/>
                          <a:ea typeface="+mn-ea"/>
                          <a:cs typeface="+mn-cs"/>
                        </a:rPr>
                        <a:t>mn</a:t>
                      </a:r>
                      <a:r>
                        <a:rPr lang="en-US" sz="1200" kern="1200" dirty="0" smtClean="0">
                          <a:solidFill>
                            <a:schemeClr val="dk1"/>
                          </a:solidFill>
                          <a:latin typeface="+mn-lt"/>
                          <a:ea typeface="+mn-ea"/>
                          <a:cs typeface="+mn-cs"/>
                        </a:rPr>
                        <a:t> while 108.5 kg of dry corn straw were chopped and treated with 4.34 kg of urea)in 29 </a:t>
                      </a:r>
                      <a:r>
                        <a:rPr lang="en-US" sz="1200" kern="1200" dirty="0" err="1" smtClean="0">
                          <a:solidFill>
                            <a:schemeClr val="dk1"/>
                          </a:solidFill>
                          <a:latin typeface="+mn-lt"/>
                          <a:ea typeface="+mn-ea"/>
                          <a:cs typeface="+mn-cs"/>
                        </a:rPr>
                        <a:t>mn</a:t>
                      </a:r>
                      <a:r>
                        <a:rPr lang="en-US" sz="1200" kern="1200" dirty="0" smtClean="0">
                          <a:solidFill>
                            <a:schemeClr val="dk1"/>
                          </a:solidFill>
                          <a:latin typeface="+mn-lt"/>
                          <a:ea typeface="+mn-ea"/>
                          <a:cs typeface="+mn-cs"/>
                        </a:rPr>
                        <a:t>. In </a:t>
                      </a:r>
                      <a:r>
                        <a:rPr lang="en-US" sz="1200" kern="1200" dirty="0" err="1" smtClean="0">
                          <a:solidFill>
                            <a:schemeClr val="dk1"/>
                          </a:solidFill>
                          <a:latin typeface="+mn-lt"/>
                          <a:ea typeface="+mn-ea"/>
                          <a:cs typeface="+mn-cs"/>
                        </a:rPr>
                        <a:t>Flola</a:t>
                      </a:r>
                      <a:r>
                        <a:rPr lang="en-US" sz="1200" kern="1200" dirty="0" smtClean="0">
                          <a:solidFill>
                            <a:schemeClr val="dk1"/>
                          </a:solidFill>
                          <a:latin typeface="+mn-lt"/>
                          <a:ea typeface="+mn-ea"/>
                          <a:cs typeface="+mn-cs"/>
                        </a:rPr>
                        <a:t>, 200 kg of dry sorghum straw chopped and treated with 8 kg of urea)in 1h 20 </a:t>
                      </a:r>
                      <a:r>
                        <a:rPr lang="en-US" sz="1200" kern="1200" dirty="0" err="1" smtClean="0">
                          <a:solidFill>
                            <a:schemeClr val="dk1"/>
                          </a:solidFill>
                          <a:latin typeface="+mn-lt"/>
                          <a:ea typeface="+mn-ea"/>
                          <a:cs typeface="+mn-cs"/>
                        </a:rPr>
                        <a:t>mn</a:t>
                      </a:r>
                      <a:r>
                        <a:rPr lang="en-US" sz="1200" kern="1200" dirty="0" smtClean="0">
                          <a:solidFill>
                            <a:schemeClr val="dk1"/>
                          </a:solidFill>
                          <a:latin typeface="+mn-lt"/>
                          <a:ea typeface="+mn-ea"/>
                          <a:cs typeface="+mn-cs"/>
                        </a:rPr>
                        <a:t> while 100 kg of dry corn straw were chopped and treated with 4 kg of urea in 38 </a:t>
                      </a:r>
                      <a:r>
                        <a:rPr lang="en-US" sz="1200" kern="1200" dirty="0" err="1" smtClean="0">
                          <a:solidFill>
                            <a:schemeClr val="dk1"/>
                          </a:solidFill>
                          <a:latin typeface="+mn-lt"/>
                          <a:ea typeface="+mn-ea"/>
                          <a:cs typeface="+mn-cs"/>
                        </a:rPr>
                        <a:t>mn</a:t>
                      </a:r>
                      <a:r>
                        <a:rPr lang="en-US" sz="1200" kern="1200" dirty="0" smtClean="0">
                          <a:solidFill>
                            <a:schemeClr val="dk1"/>
                          </a:solidFill>
                          <a:latin typeface="+mn-lt"/>
                          <a:ea typeface="+mn-ea"/>
                          <a:cs typeface="+mn-cs"/>
                        </a:rPr>
                        <a:t>. </a:t>
                      </a:r>
                      <a:endParaRPr lang="fr-FR" sz="1200" kern="1200" dirty="0" smtClean="0">
                        <a:solidFill>
                          <a:schemeClr val="dk1"/>
                        </a:solidFill>
                        <a:latin typeface="+mn-lt"/>
                        <a:ea typeface="+mn-ea"/>
                        <a:cs typeface="+mn-cs"/>
                      </a:endParaRPr>
                    </a:p>
                    <a:p>
                      <a:pPr marL="228600" indent="-228600">
                        <a:buFont typeface="+mj-lt"/>
                        <a:buAutoNum type="arabicPeriod" startAt="4"/>
                      </a:pPr>
                      <a:r>
                        <a:rPr lang="en-US" sz="1200" b="1" kern="1200" dirty="0" smtClean="0">
                          <a:solidFill>
                            <a:schemeClr val="dk1"/>
                          </a:solidFill>
                          <a:latin typeface="+mn-lt"/>
                          <a:ea typeface="+mn-ea"/>
                          <a:cs typeface="+mn-cs"/>
                        </a:rPr>
                        <a:t>Silage making</a:t>
                      </a:r>
                      <a:r>
                        <a:rPr lang="en-US" sz="1200" kern="1200" dirty="0" smtClean="0">
                          <a:solidFill>
                            <a:schemeClr val="dk1"/>
                          </a:solidFill>
                          <a:latin typeface="+mn-lt"/>
                          <a:ea typeface="+mn-ea"/>
                          <a:cs typeface="+mn-cs"/>
                        </a:rPr>
                        <a:t>: 25 people from </a:t>
                      </a:r>
                      <a:r>
                        <a:rPr lang="en-US" sz="1200" kern="1200" dirty="0" err="1" smtClean="0">
                          <a:solidFill>
                            <a:schemeClr val="dk1"/>
                          </a:solidFill>
                          <a:latin typeface="+mn-lt"/>
                          <a:ea typeface="+mn-ea"/>
                          <a:cs typeface="+mn-cs"/>
                        </a:rPr>
                        <a:t>Flola</a:t>
                      </a:r>
                      <a:r>
                        <a:rPr lang="en-US" sz="1200" kern="1200" dirty="0" smtClean="0">
                          <a:solidFill>
                            <a:schemeClr val="dk1"/>
                          </a:solidFill>
                          <a:latin typeface="+mn-lt"/>
                          <a:ea typeface="+mn-ea"/>
                          <a:cs typeface="+mn-cs"/>
                        </a:rPr>
                        <a:t> (10 women), and 25 from </a:t>
                      </a:r>
                      <a:r>
                        <a:rPr lang="en-US" sz="1200" kern="1200" dirty="0" err="1" smtClean="0">
                          <a:solidFill>
                            <a:schemeClr val="dk1"/>
                          </a:solidFill>
                          <a:latin typeface="+mn-lt"/>
                          <a:ea typeface="+mn-ea"/>
                          <a:cs typeface="+mn-cs"/>
                        </a:rPr>
                        <a:t>Madina</a:t>
                      </a:r>
                      <a:r>
                        <a:rPr lang="en-US" sz="1200" kern="1200" dirty="0" smtClean="0">
                          <a:solidFill>
                            <a:schemeClr val="dk1"/>
                          </a:solidFill>
                          <a:latin typeface="+mn-lt"/>
                          <a:ea typeface="+mn-ea"/>
                          <a:cs typeface="+mn-cs"/>
                        </a:rPr>
                        <a:t> (12 women)participated to all the demonstration sessions.</a:t>
                      </a:r>
                      <a:endParaRPr lang="en-US" sz="1200" dirty="0"/>
                    </a:p>
                  </a:txBody>
                  <a:tcPr/>
                </a:tc>
                <a:extLst>
                  <a:ext uri="{0D108BD9-81ED-4DB2-BD59-A6C34878D82A}">
                    <a16:rowId xmlns="" xmlns:a16="http://schemas.microsoft.com/office/drawing/2014/main" val="2109533273"/>
                  </a:ext>
                </a:extLst>
              </a:tr>
              <a:tr h="670560">
                <a:tc>
                  <a:txBody>
                    <a:bodyPr/>
                    <a:lstStyle/>
                    <a:p>
                      <a:r>
                        <a:rPr lang="en-US" sz="1200" b="1" dirty="0"/>
                        <a:t>Research team involved</a:t>
                      </a:r>
                    </a:p>
                  </a:txBody>
                  <a:tcPr/>
                </a:tc>
                <a:tc gridSpan="3">
                  <a:txBody>
                    <a:bodyPr/>
                    <a:lstStyle/>
                    <a:p>
                      <a:pPr marL="228600" indent="-228600">
                        <a:buFont typeface="+mj-lt"/>
                        <a:buAutoNum type="arabicPeriod"/>
                      </a:pPr>
                      <a:r>
                        <a:rPr lang="en-US" sz="1200" dirty="0" smtClean="0"/>
                        <a:t>IER</a:t>
                      </a:r>
                      <a:endParaRPr lang="en-US" sz="1200" dirty="0"/>
                    </a:p>
                    <a:p>
                      <a:pPr marL="228600" indent="-228600">
                        <a:buFont typeface="+mj-lt"/>
                        <a:buAutoNum type="arabicPeriod"/>
                      </a:pPr>
                      <a:r>
                        <a:rPr lang="en-US" sz="1200" dirty="0" smtClean="0"/>
                        <a:t>ICRISAT</a:t>
                      </a:r>
                      <a:endParaRPr lang="en-US" sz="1200" dirty="0"/>
                    </a:p>
                    <a:p>
                      <a:pPr marL="228600" indent="-228600">
                        <a:buFont typeface="+mj-lt"/>
                        <a:buAutoNum type="arabicPeriod"/>
                      </a:pPr>
                      <a:r>
                        <a:rPr lang="en-US" sz="1200" dirty="0" smtClean="0"/>
                        <a:t>FENABE</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txBody>
                  <a:tcPr/>
                </a:tc>
                <a:extLst>
                  <a:ext uri="{0D108BD9-81ED-4DB2-BD59-A6C34878D82A}">
                    <a16:rowId xmlns=""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links with other sub-activities)</a:t>
                      </a:r>
                    </a:p>
                  </a:txBody>
                  <a:tcPr/>
                </a:tc>
                <a:tc gridSpan="3">
                  <a:txBody>
                    <a:bodyPr/>
                    <a:lstStyle/>
                    <a:p>
                      <a:pPr marL="228600" indent="-228600">
                        <a:buFont typeface="+mj-lt"/>
                        <a:buAutoNum type="arabicPeriod"/>
                      </a:pPr>
                      <a:r>
                        <a:rPr lang="en-US" sz="1200" dirty="0" smtClean="0"/>
                        <a:t>Sorghum straw and corn straw that have been treated</a:t>
                      </a:r>
                      <a:r>
                        <a:rPr lang="en-US" sz="1200" baseline="0" dirty="0" smtClean="0"/>
                        <a:t> with urea are obtained after harvesting the crops. The main purpose of both is for human purpose. The treated forages were supposed to be used in the sheep fattening experiment. Unfortunately the sudden budget cut did not allow the experiment to be conducted., </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 xmlns:a16="http://schemas.microsoft.com/office/drawing/2014/main" val="239271738"/>
                  </a:ext>
                </a:extLst>
              </a:tr>
            </a:tbl>
          </a:graphicData>
        </a:graphic>
      </p:graphicFrame>
    </p:spTree>
    <p:extLst>
      <p:ext uri="{BB962C8B-B14F-4D97-AF65-F5344CB8AC3E}">
        <p14:creationId xmlns:p14="http://schemas.microsoft.com/office/powerpoint/2010/main" val="2242989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tabLst>
                <a:tab pos="588963" algn="ctr"/>
              </a:tabLst>
            </a:pPr>
            <a:r>
              <a:rPr lang="en-US" sz="1200" smtClean="0">
                <a:solidFill>
                  <a:prstClr val="black"/>
                </a:solidFill>
                <a:latin typeface="Arial" pitchFamily="34" charset="0"/>
                <a:ea typeface="Calibri" pitchFamily="34" charset="0"/>
                <a:cs typeface="Arial" pitchFamily="34" charset="0"/>
              </a:rPr>
              <a:t>Table 2. Chemical composition (%) of </a:t>
            </a:r>
            <a:r>
              <a:rPr lang="en-US" sz="1200" i="1" smtClean="0">
                <a:solidFill>
                  <a:prstClr val="black"/>
                </a:solidFill>
                <a:latin typeface="Arial" pitchFamily="34" charset="0"/>
                <a:ea typeface="Calibri" pitchFamily="34" charset="0"/>
                <a:cs typeface="Arial" pitchFamily="34" charset="0"/>
              </a:rPr>
              <a:t>Pennisetum pedicellatum</a:t>
            </a:r>
            <a:r>
              <a:rPr lang="en-US" sz="1200" smtClean="0">
                <a:solidFill>
                  <a:prstClr val="black"/>
                </a:solidFill>
                <a:latin typeface="Arial" pitchFamily="34" charset="0"/>
                <a:ea typeface="Calibri" pitchFamily="34" charset="0"/>
                <a:cs typeface="Arial" pitchFamily="34" charset="0"/>
              </a:rPr>
              <a:t> in the Flola and Madina</a:t>
            </a:r>
            <a:endParaRPr lang="fr-FR" sz="800" smtClean="0">
              <a:solidFill>
                <a:prstClr val="black"/>
              </a:solidFill>
              <a:latin typeface="Arial" pitchFamily="34" charset="0"/>
              <a:cs typeface="Arial" pitchFamily="34" charset="0"/>
            </a:endParaRPr>
          </a:p>
          <a:p>
            <a:pPr eaLnBrk="0" fontAlgn="base" hangingPunct="0">
              <a:spcBef>
                <a:spcPct val="0"/>
              </a:spcBef>
              <a:spcAft>
                <a:spcPct val="0"/>
              </a:spcAft>
              <a:tabLst>
                <a:tab pos="588963" algn="ctr"/>
              </a:tabLst>
            </a:pPr>
            <a:endParaRPr lang="fr-FR" smtClean="0">
              <a:solidFill>
                <a:prstClr val="black"/>
              </a:solidFill>
              <a:latin typeface="Arial" pitchFamily="34" charset="0"/>
              <a:cs typeface="Arial" pitchFamily="34" charset="0"/>
            </a:endParaRPr>
          </a:p>
        </p:txBody>
      </p:sp>
      <p:graphicFrame>
        <p:nvGraphicFramePr>
          <p:cNvPr id="17" name="Tableau 16"/>
          <p:cNvGraphicFramePr>
            <a:graphicFrameLocks noGrp="1"/>
          </p:cNvGraphicFramePr>
          <p:nvPr>
            <p:extLst>
              <p:ext uri="{D42A27DB-BD31-4B8C-83A1-F6EECF244321}">
                <p14:modId xmlns:p14="http://schemas.microsoft.com/office/powerpoint/2010/main" val="3486839458"/>
              </p:ext>
            </p:extLst>
          </p:nvPr>
        </p:nvGraphicFramePr>
        <p:xfrm>
          <a:off x="990600" y="1892063"/>
          <a:ext cx="6705599" cy="736092"/>
        </p:xfrm>
        <a:graphic>
          <a:graphicData uri="http://schemas.openxmlformats.org/drawingml/2006/table">
            <a:tbl>
              <a:tblPr/>
              <a:tblGrid>
                <a:gridCol w="838566"/>
                <a:gridCol w="1658823"/>
                <a:gridCol w="834904"/>
                <a:gridCol w="1557755"/>
                <a:gridCol w="881044"/>
                <a:gridCol w="934507"/>
              </a:tblGrid>
              <a:tr h="192405">
                <a:tc>
                  <a:txBody>
                    <a:bodyPr/>
                    <a:lstStyle/>
                    <a:p>
                      <a:pPr>
                        <a:lnSpc>
                          <a:spcPct val="115000"/>
                        </a:lnSpc>
                        <a:spcAft>
                          <a:spcPts val="0"/>
                        </a:spcAft>
                      </a:pPr>
                      <a:r>
                        <a:rPr lang="en-US" sz="1400" dirty="0">
                          <a:solidFill>
                            <a:srgbClr val="000000"/>
                          </a:solidFill>
                          <a:latin typeface="Arial"/>
                          <a:ea typeface="Times New Roman"/>
                          <a:cs typeface="Times New Roman"/>
                        </a:rPr>
                        <a:t>Village</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Sorghum</a:t>
                      </a:r>
                      <a:r>
                        <a:rPr lang="en-US" sz="1400" dirty="0">
                          <a:solidFill>
                            <a:srgbClr val="000000"/>
                          </a:solidFill>
                          <a:latin typeface="Arial"/>
                          <a:ea typeface="Calibri"/>
                          <a:cs typeface="Times New Roman"/>
                        </a:rPr>
                        <a:t> straw</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Urea</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Corn</a:t>
                      </a:r>
                      <a:r>
                        <a:rPr lang="en-US" sz="1400" dirty="0">
                          <a:solidFill>
                            <a:srgbClr val="000000"/>
                          </a:solidFill>
                          <a:latin typeface="Arial"/>
                          <a:ea typeface="Calibri"/>
                          <a:cs typeface="Times New Roman"/>
                        </a:rPr>
                        <a:t> straw</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Urea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Gas</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120">
                <a:tc>
                  <a:txBody>
                    <a:bodyPr/>
                    <a:lstStyle/>
                    <a:p>
                      <a:pPr>
                        <a:lnSpc>
                          <a:spcPct val="115000"/>
                        </a:lnSpc>
                        <a:spcAft>
                          <a:spcPts val="0"/>
                        </a:spcAft>
                      </a:pPr>
                      <a:r>
                        <a:rPr lang="en-US" sz="1400" dirty="0" err="1">
                          <a:solidFill>
                            <a:srgbClr val="000000"/>
                          </a:solidFill>
                          <a:latin typeface="Arial"/>
                          <a:ea typeface="Times New Roman"/>
                          <a:cs typeface="Times New Roman"/>
                        </a:rPr>
                        <a:t>Madina</a:t>
                      </a:r>
                      <a:r>
                        <a:rPr lang="en-US" sz="1400" dirty="0">
                          <a:solidFill>
                            <a:srgbClr val="000000"/>
                          </a:solidFill>
                          <a:latin typeface="Arial"/>
                          <a:ea typeface="Times New Roman"/>
                          <a:cs typeface="Times New Roman"/>
                        </a:rPr>
                        <a:t>*</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solidFill>
                            <a:srgbClr val="000000"/>
                          </a:solidFill>
                          <a:latin typeface="Arial"/>
                          <a:ea typeface="Times New Roman"/>
                          <a:cs typeface="Times New Roman"/>
                        </a:rPr>
                        <a:t>200 kg</a:t>
                      </a:r>
                      <a:r>
                        <a:rPr lang="en-US" sz="1400">
                          <a:solidFill>
                            <a:srgbClr val="000000"/>
                          </a:solidFill>
                          <a:latin typeface="Arial"/>
                          <a:ea typeface="Calibri"/>
                          <a:cs typeface="Times New Roman"/>
                        </a:rPr>
                        <a:t> in </a:t>
                      </a:r>
                      <a:r>
                        <a:rPr lang="en-US" sz="1400">
                          <a:solidFill>
                            <a:srgbClr val="000000"/>
                          </a:solidFill>
                          <a:latin typeface="Arial"/>
                          <a:ea typeface="Times New Roman"/>
                          <a:cs typeface="Times New Roman"/>
                        </a:rPr>
                        <a:t>38 mn</a:t>
                      </a:r>
                      <a:endParaRPr lang="fr-F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Times New Roman"/>
                          <a:cs typeface="Times New Roman"/>
                        </a:rPr>
                        <a:t>8 kg</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Times New Roman"/>
                          <a:cs typeface="Times New Roman"/>
                        </a:rPr>
                        <a:t>108.5 kg</a:t>
                      </a:r>
                      <a:r>
                        <a:rPr lang="en-US" sz="1400">
                          <a:solidFill>
                            <a:srgbClr val="000000"/>
                          </a:solidFill>
                          <a:latin typeface="Arial"/>
                          <a:ea typeface="Calibri"/>
                          <a:cs typeface="Times New Roman"/>
                        </a:rPr>
                        <a:t> in </a:t>
                      </a:r>
                      <a:r>
                        <a:rPr lang="en-US" sz="1400">
                          <a:solidFill>
                            <a:srgbClr val="000000"/>
                          </a:solidFill>
                          <a:latin typeface="Arial"/>
                          <a:ea typeface="Times New Roman"/>
                          <a:cs typeface="Times New Roman"/>
                        </a:rPr>
                        <a:t>29 mn</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Times New Roman"/>
                          <a:cs typeface="Times New Roman"/>
                        </a:rPr>
                        <a:t>4.340 kg</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solidFill>
                            <a:srgbClr val="000000"/>
                          </a:solidFill>
                          <a:latin typeface="Arial"/>
                          <a:ea typeface="Times New Roman"/>
                          <a:cs typeface="Times New Roman"/>
                        </a:rPr>
                        <a:t>1.5</a:t>
                      </a:r>
                      <a:r>
                        <a:rPr lang="en-US" sz="1400">
                          <a:solidFill>
                            <a:srgbClr val="000000"/>
                          </a:solidFill>
                          <a:latin typeface="Arial"/>
                          <a:ea typeface="Calibri"/>
                          <a:cs typeface="Times New Roman"/>
                        </a:rPr>
                        <a:t> </a:t>
                      </a:r>
                      <a:r>
                        <a:rPr lang="en-US" sz="1400">
                          <a:solidFill>
                            <a:srgbClr val="000000"/>
                          </a:solidFill>
                          <a:latin typeface="Arial"/>
                          <a:ea typeface="Times New Roman"/>
                          <a:cs typeface="Times New Roman"/>
                        </a:rPr>
                        <a:t>l /type</a:t>
                      </a:r>
                      <a:endParaRPr lang="fr-F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15">
                <a:tc>
                  <a:txBody>
                    <a:bodyPr/>
                    <a:lstStyle/>
                    <a:p>
                      <a:pPr>
                        <a:lnSpc>
                          <a:spcPct val="115000"/>
                        </a:lnSpc>
                        <a:spcAft>
                          <a:spcPts val="0"/>
                        </a:spcAft>
                      </a:pPr>
                      <a:r>
                        <a:rPr lang="en-US" sz="1400">
                          <a:solidFill>
                            <a:srgbClr val="000000"/>
                          </a:solidFill>
                          <a:latin typeface="Arial"/>
                          <a:ea typeface="Times New Roman"/>
                          <a:cs typeface="Times New Roman"/>
                        </a:rPr>
                        <a:t>Flola**</a:t>
                      </a:r>
                      <a:endParaRPr lang="fr-FR"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solidFill>
                            <a:srgbClr val="000000"/>
                          </a:solidFill>
                          <a:latin typeface="Arial"/>
                          <a:ea typeface="Times New Roman"/>
                          <a:cs typeface="Times New Roman"/>
                        </a:rPr>
                        <a:t>200 kg</a:t>
                      </a:r>
                      <a:r>
                        <a:rPr lang="en-US" sz="1400" dirty="0">
                          <a:solidFill>
                            <a:srgbClr val="000000"/>
                          </a:solidFill>
                          <a:latin typeface="Arial"/>
                          <a:ea typeface="Calibri"/>
                          <a:cs typeface="Times New Roman"/>
                        </a:rPr>
                        <a:t> in</a:t>
                      </a:r>
                      <a:r>
                        <a:rPr lang="en-US" sz="1400" dirty="0">
                          <a:solidFill>
                            <a:srgbClr val="000000"/>
                          </a:solidFill>
                          <a:latin typeface="Arial"/>
                          <a:ea typeface="Times New Roman"/>
                          <a:cs typeface="Times New Roman"/>
                        </a:rPr>
                        <a:t> 1h</a:t>
                      </a:r>
                      <a:r>
                        <a:rPr lang="en-US" sz="1400" dirty="0">
                          <a:solidFill>
                            <a:srgbClr val="000000"/>
                          </a:solidFill>
                          <a:latin typeface="Arial"/>
                          <a:ea typeface="Calibri"/>
                          <a:cs typeface="Times New Roman"/>
                        </a:rPr>
                        <a:t> </a:t>
                      </a:r>
                      <a:r>
                        <a:rPr lang="en-US" sz="1400" dirty="0">
                          <a:solidFill>
                            <a:srgbClr val="000000"/>
                          </a:solidFill>
                          <a:latin typeface="Arial"/>
                          <a:ea typeface="Times New Roman"/>
                          <a:cs typeface="Times New Roman"/>
                        </a:rPr>
                        <a:t>20</a:t>
                      </a:r>
                      <a:r>
                        <a:rPr lang="en-US" sz="1400" dirty="0">
                          <a:solidFill>
                            <a:srgbClr val="000000"/>
                          </a:solidFill>
                          <a:latin typeface="Arial"/>
                          <a:ea typeface="Calibri"/>
                          <a:cs typeface="Times New Roman"/>
                        </a:rPr>
                        <a:t> </a:t>
                      </a:r>
                      <a:r>
                        <a:rPr lang="en-US" sz="1400" dirty="0" err="1">
                          <a:solidFill>
                            <a:srgbClr val="000000"/>
                          </a:solidFill>
                          <a:latin typeface="Arial"/>
                          <a:ea typeface="Times New Roman"/>
                          <a:cs typeface="Times New Roman"/>
                        </a:rPr>
                        <a:t>mn</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Times New Roman"/>
                          <a:cs typeface="Times New Roman"/>
                        </a:rPr>
                        <a:t>8 kg</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Times New Roman"/>
                          <a:cs typeface="Times New Roman"/>
                        </a:rPr>
                        <a:t>100 kg</a:t>
                      </a:r>
                      <a:r>
                        <a:rPr lang="en-US" sz="1400" dirty="0">
                          <a:solidFill>
                            <a:srgbClr val="000000"/>
                          </a:solidFill>
                          <a:latin typeface="Arial"/>
                          <a:ea typeface="Calibri"/>
                          <a:cs typeface="Times New Roman"/>
                        </a:rPr>
                        <a:t> in </a:t>
                      </a:r>
                      <a:r>
                        <a:rPr lang="en-US" sz="1400" dirty="0">
                          <a:solidFill>
                            <a:srgbClr val="000000"/>
                          </a:solidFill>
                          <a:latin typeface="Arial"/>
                          <a:ea typeface="Times New Roman"/>
                          <a:cs typeface="Times New Roman"/>
                        </a:rPr>
                        <a:t>38 </a:t>
                      </a:r>
                      <a:r>
                        <a:rPr lang="en-US" sz="1400" dirty="0" err="1">
                          <a:solidFill>
                            <a:srgbClr val="000000"/>
                          </a:solidFill>
                          <a:latin typeface="Arial"/>
                          <a:ea typeface="Times New Roman"/>
                          <a:cs typeface="Times New Roman"/>
                        </a:rPr>
                        <a:t>mn</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Times New Roman"/>
                          <a:cs typeface="Times New Roman"/>
                        </a:rPr>
                        <a:t>4.0 kg</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solidFill>
                            <a:srgbClr val="000000"/>
                          </a:solidFill>
                          <a:latin typeface="Arial"/>
                          <a:ea typeface="Times New Roman"/>
                          <a:cs typeface="Times New Roman"/>
                        </a:rPr>
                        <a:t>1.5 l /type</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1200" smtClean="0">
                <a:solidFill>
                  <a:prstClr val="black"/>
                </a:solidFill>
                <a:latin typeface="Arial" pitchFamily="34" charset="0"/>
                <a:ea typeface="Calibri" pitchFamily="34" charset="0"/>
                <a:cs typeface="Arial" pitchFamily="34" charset="0"/>
              </a:rPr>
              <a:t>Table 4. Details on the demonstration of choppers </a:t>
            </a:r>
            <a:endParaRPr lang="en-US" smtClean="0">
              <a:solidFill>
                <a:prstClr val="black"/>
              </a:solidFill>
              <a:latin typeface="Arial" pitchFamily="34" charset="0"/>
              <a:cs typeface="Arial" pitchFamily="34" charset="0"/>
            </a:endParaRPr>
          </a:p>
        </p:txBody>
      </p:sp>
      <p:graphicFrame>
        <p:nvGraphicFramePr>
          <p:cNvPr id="19" name="Tableau 18"/>
          <p:cNvGraphicFramePr>
            <a:graphicFrameLocks noGrp="1"/>
          </p:cNvGraphicFramePr>
          <p:nvPr>
            <p:extLst>
              <p:ext uri="{D42A27DB-BD31-4B8C-83A1-F6EECF244321}">
                <p14:modId xmlns:p14="http://schemas.microsoft.com/office/powerpoint/2010/main" val="3970862976"/>
              </p:ext>
            </p:extLst>
          </p:nvPr>
        </p:nvGraphicFramePr>
        <p:xfrm>
          <a:off x="1066800" y="3227127"/>
          <a:ext cx="6705599" cy="1182181"/>
        </p:xfrm>
        <a:graphic>
          <a:graphicData uri="http://schemas.openxmlformats.org/drawingml/2006/table">
            <a:tbl>
              <a:tblPr/>
              <a:tblGrid>
                <a:gridCol w="791048"/>
                <a:gridCol w="703154"/>
                <a:gridCol w="615260"/>
                <a:gridCol w="703154"/>
                <a:gridCol w="615260"/>
                <a:gridCol w="615260"/>
                <a:gridCol w="666532"/>
                <a:gridCol w="445331"/>
                <a:gridCol w="563255"/>
                <a:gridCol w="542747"/>
                <a:gridCol w="444598"/>
              </a:tblGrid>
              <a:tr h="180975">
                <a:tc>
                  <a:txBody>
                    <a:bodyPr/>
                    <a:lstStyle/>
                    <a:p>
                      <a:pPr>
                        <a:lnSpc>
                          <a:spcPct val="115000"/>
                        </a:lnSpc>
                        <a:spcAft>
                          <a:spcPts val="0"/>
                        </a:spcAft>
                        <a:tabLst>
                          <a:tab pos="588645" algn="ctr"/>
                        </a:tabLst>
                      </a:pPr>
                      <a:r>
                        <a:rPr lang="en-US" sz="1400" dirty="0">
                          <a:solidFill>
                            <a:srgbClr val="000000"/>
                          </a:solidFill>
                          <a:latin typeface="Arial"/>
                          <a:ea typeface="Calibri"/>
                          <a:cs typeface="Times New Roman"/>
                        </a:rPr>
                        <a:t>ID	</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solidFill>
                            <a:srgbClr val="000000"/>
                          </a:solidFill>
                          <a:latin typeface="Arial"/>
                          <a:ea typeface="Calibri"/>
                          <a:cs typeface="Times New Roman"/>
                        </a:rPr>
                        <a:t>DM</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solidFill>
                            <a:srgbClr val="000000"/>
                          </a:solidFill>
                          <a:latin typeface="Arial"/>
                          <a:ea typeface="Calibri"/>
                          <a:cs typeface="Times New Roman"/>
                        </a:rPr>
                        <a:t>A</a:t>
                      </a:r>
                      <a:r>
                        <a:rPr lang="fr-FR" sz="1400">
                          <a:solidFill>
                            <a:srgbClr val="000000"/>
                          </a:solidFill>
                          <a:latin typeface="Arial"/>
                          <a:ea typeface="Calibri"/>
                          <a:cs typeface="Times New Roman"/>
                        </a:rPr>
                        <a:t>sh</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solidFill>
                            <a:srgbClr val="000000"/>
                          </a:solidFill>
                          <a:latin typeface="Arial"/>
                          <a:ea typeface="Calibri"/>
                          <a:cs typeface="Times New Roman"/>
                        </a:rPr>
                        <a:t>CF</a:t>
                      </a:r>
                      <a:endParaRPr lang="fr-FR"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CP</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C Fat</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Ca</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P</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NDF</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ADF</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Arial"/>
                          <a:ea typeface="Calibri"/>
                          <a:cs typeface="Times New Roman"/>
                        </a:rPr>
                        <a:t>ADL</a:t>
                      </a:r>
                      <a:endParaRPr lang="fr-FR"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fr-FR" sz="1400" dirty="0" err="1" smtClean="0">
                          <a:solidFill>
                            <a:srgbClr val="000000"/>
                          </a:solidFill>
                          <a:latin typeface="Arial"/>
                          <a:ea typeface="Calibri"/>
                          <a:cs typeface="Times New Roman"/>
                        </a:rPr>
                        <a:t>Flola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45.95a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11.63a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43.04a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6,54a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2.36a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0.14a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0.19a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75.10a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49.80a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7.31a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fr-FR" sz="1400" dirty="0" err="1" smtClean="0">
                          <a:solidFill>
                            <a:srgbClr val="000000"/>
                          </a:solidFill>
                          <a:latin typeface="Arial"/>
                          <a:ea typeface="Calibri"/>
                          <a:cs typeface="Times New Roman"/>
                        </a:rPr>
                        <a:t>Madina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39,81b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9.65b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41,72a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6.06b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1.86b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0.26a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0.17a</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72.17b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47.93b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fr-FR" sz="1400" dirty="0" smtClean="0">
                          <a:latin typeface="Calibri"/>
                          <a:ea typeface="Calibri"/>
                          <a:cs typeface="Times New Roman"/>
                        </a:rPr>
                        <a:t>6.65b</a:t>
                      </a:r>
                      <a:endParaRPr lang="fr-FR"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81" name="Rectangle 1"/>
          <p:cNvSpPr>
            <a:spLocks noChangeArrowheads="1"/>
          </p:cNvSpPr>
          <p:nvPr/>
        </p:nvSpPr>
        <p:spPr bwMode="auto">
          <a:xfrm>
            <a:off x="1371600" y="1534923"/>
            <a:ext cx="5029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1400" dirty="0" smtClean="0">
                <a:solidFill>
                  <a:prstClr val="black"/>
                </a:solidFill>
                <a:latin typeface="Arial" pitchFamily="34" charset="0"/>
                <a:ea typeface="Calibri" pitchFamily="34" charset="0"/>
                <a:cs typeface="Arial" pitchFamily="34" charset="0"/>
              </a:rPr>
              <a:t>Table .. Details on the demonstration of choppers </a:t>
            </a:r>
            <a:endParaRPr lang="en-US" sz="1400" dirty="0" smtClean="0">
              <a:solidFill>
                <a:prstClr val="black"/>
              </a:solidFill>
              <a:latin typeface="Arial" pitchFamily="34" charset="0"/>
              <a:cs typeface="Arial" pitchFamily="34" charset="0"/>
            </a:endParaRPr>
          </a:p>
        </p:txBody>
      </p:sp>
      <p:sp>
        <p:nvSpPr>
          <p:cNvPr id="20482" name="Rectangle 2"/>
          <p:cNvSpPr>
            <a:spLocks noChangeArrowheads="1"/>
          </p:cNvSpPr>
          <p:nvPr/>
        </p:nvSpPr>
        <p:spPr bwMode="auto">
          <a:xfrm>
            <a:off x="1066800" y="2919350"/>
            <a:ext cx="71628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1400" dirty="0" smtClean="0">
                <a:solidFill>
                  <a:prstClr val="black"/>
                </a:solidFill>
                <a:latin typeface="Arial" pitchFamily="34" charset="0"/>
                <a:ea typeface="Calibri" pitchFamily="34" charset="0"/>
                <a:cs typeface="Arial" pitchFamily="34" charset="0"/>
              </a:rPr>
              <a:t>Table … Chemical composition (%) of </a:t>
            </a:r>
            <a:r>
              <a:rPr lang="en-US" sz="1400" i="1" dirty="0" err="1" smtClean="0">
                <a:solidFill>
                  <a:prstClr val="black"/>
                </a:solidFill>
                <a:latin typeface="Arial" pitchFamily="34" charset="0"/>
                <a:ea typeface="Calibri" pitchFamily="34" charset="0"/>
                <a:cs typeface="Arial" pitchFamily="34" charset="0"/>
              </a:rPr>
              <a:t>Pennisetum</a:t>
            </a:r>
            <a:r>
              <a:rPr lang="en-US" sz="1400" i="1" dirty="0" smtClean="0">
                <a:solidFill>
                  <a:prstClr val="black"/>
                </a:solidFill>
                <a:latin typeface="Arial" pitchFamily="34" charset="0"/>
                <a:ea typeface="Calibri" pitchFamily="34" charset="0"/>
                <a:cs typeface="Arial" pitchFamily="34" charset="0"/>
              </a:rPr>
              <a:t> </a:t>
            </a:r>
            <a:r>
              <a:rPr lang="en-US" sz="1400" i="1" dirty="0" err="1" smtClean="0">
                <a:solidFill>
                  <a:prstClr val="black"/>
                </a:solidFill>
                <a:latin typeface="Arial" pitchFamily="34" charset="0"/>
                <a:ea typeface="Calibri" pitchFamily="34" charset="0"/>
                <a:cs typeface="Arial" pitchFamily="34" charset="0"/>
              </a:rPr>
              <a:t>pedicellatum</a:t>
            </a:r>
            <a:r>
              <a:rPr lang="en-US" sz="1400" dirty="0" smtClean="0">
                <a:solidFill>
                  <a:prstClr val="black"/>
                </a:solidFill>
                <a:latin typeface="Arial" pitchFamily="34" charset="0"/>
                <a:ea typeface="Calibri" pitchFamily="34" charset="0"/>
                <a:cs typeface="Arial" pitchFamily="34" charset="0"/>
              </a:rPr>
              <a:t> in the </a:t>
            </a:r>
            <a:r>
              <a:rPr lang="en-US" sz="1400" dirty="0" err="1" smtClean="0">
                <a:solidFill>
                  <a:prstClr val="black"/>
                </a:solidFill>
                <a:latin typeface="Arial" pitchFamily="34" charset="0"/>
                <a:ea typeface="Calibri" pitchFamily="34" charset="0"/>
                <a:cs typeface="Arial" pitchFamily="34" charset="0"/>
              </a:rPr>
              <a:t>Flola</a:t>
            </a:r>
            <a:r>
              <a:rPr lang="en-US" sz="1400" dirty="0" smtClean="0">
                <a:solidFill>
                  <a:prstClr val="black"/>
                </a:solidFill>
                <a:latin typeface="Arial" pitchFamily="34" charset="0"/>
                <a:ea typeface="Calibri" pitchFamily="34" charset="0"/>
                <a:cs typeface="Arial" pitchFamily="34" charset="0"/>
              </a:rPr>
              <a:t> and </a:t>
            </a:r>
            <a:r>
              <a:rPr lang="en-US" sz="1400" dirty="0" err="1" smtClean="0">
                <a:solidFill>
                  <a:prstClr val="black"/>
                </a:solidFill>
                <a:latin typeface="Arial" pitchFamily="34" charset="0"/>
                <a:ea typeface="Calibri" pitchFamily="34" charset="0"/>
                <a:cs typeface="Arial" pitchFamily="34" charset="0"/>
              </a:rPr>
              <a:t>Madina</a:t>
            </a:r>
            <a:endParaRPr lang="en-US" sz="1400" dirty="0" smtClean="0">
              <a:solidFill>
                <a:prstClr val="black"/>
              </a:solidFill>
              <a:latin typeface="Arial" pitchFamily="34" charset="0"/>
              <a:cs typeface="Arial" pitchFamily="34" charset="0"/>
            </a:endParaRPr>
          </a:p>
        </p:txBody>
      </p:sp>
      <p:graphicFrame>
        <p:nvGraphicFramePr>
          <p:cNvPr id="22" name="Tableau 21"/>
          <p:cNvGraphicFramePr>
            <a:graphicFrameLocks noGrp="1"/>
          </p:cNvGraphicFramePr>
          <p:nvPr>
            <p:extLst>
              <p:ext uri="{D42A27DB-BD31-4B8C-83A1-F6EECF244321}">
                <p14:modId xmlns:p14="http://schemas.microsoft.com/office/powerpoint/2010/main" val="1535967705"/>
              </p:ext>
            </p:extLst>
          </p:nvPr>
        </p:nvGraphicFramePr>
        <p:xfrm>
          <a:off x="1123682" y="4879777"/>
          <a:ext cx="6553198" cy="1560195"/>
        </p:xfrm>
        <a:graphic>
          <a:graphicData uri="http://schemas.openxmlformats.org/drawingml/2006/table">
            <a:tbl>
              <a:tblPr/>
              <a:tblGrid>
                <a:gridCol w="663216"/>
                <a:gridCol w="600052"/>
                <a:gridCol w="505308"/>
                <a:gridCol w="600052"/>
                <a:gridCol w="603999"/>
                <a:gridCol w="647424"/>
                <a:gridCol w="556627"/>
                <a:gridCol w="603999"/>
                <a:gridCol w="647424"/>
                <a:gridCol w="556627"/>
                <a:gridCol w="568470"/>
              </a:tblGrid>
              <a:tr h="200025">
                <a:tc>
                  <a:txBody>
                    <a:bodyPr/>
                    <a:lstStyle/>
                    <a:p>
                      <a:pPr algn="l" fontAlgn="b"/>
                      <a:r>
                        <a:rPr lang="fr-FR" sz="1400" b="0" i="0" u="none" strike="noStrike" dirty="0">
                          <a:solidFill>
                            <a:srgbClr val="000000"/>
                          </a:solidFill>
                          <a:latin typeface="Calibri"/>
                        </a:rPr>
                        <a:t>Items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DM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err="1">
                          <a:solidFill>
                            <a:srgbClr val="000000"/>
                          </a:solidFill>
                          <a:latin typeface="Calibri"/>
                        </a:rPr>
                        <a:t>Ash</a:t>
                      </a:r>
                      <a:endParaRPr lang="fr-FR"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CF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CP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err="1">
                          <a:solidFill>
                            <a:srgbClr val="000000"/>
                          </a:solidFill>
                          <a:latin typeface="Calibri"/>
                        </a:rPr>
                        <a:t>Cfat</a:t>
                      </a:r>
                      <a:endParaRPr lang="fr-FR"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NDF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ADF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400" b="0" i="0" u="none" strike="noStrike" dirty="0">
                          <a:solidFill>
                            <a:srgbClr val="000000"/>
                          </a:solidFill>
                          <a:latin typeface="Calibri"/>
                        </a:rPr>
                        <a:t>ADL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l" fontAlgn="t"/>
                      <a:r>
                        <a:rPr lang="fr-FR" sz="1400" b="1" i="0" u="none" strike="noStrike">
                          <a:solidFill>
                            <a:srgbClr val="000000"/>
                          </a:solidFill>
                          <a:latin typeface="Times New Roman"/>
                        </a:rPr>
                        <a:t>Corn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95.21a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8.21c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35.95d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6.75c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1.60b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0.04b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0.13c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72.92d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42.20e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4.84d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l" fontAlgn="t"/>
                      <a:r>
                        <a:rPr lang="fr-FR" sz="1400" b="1" i="0" u="none" strike="noStrike">
                          <a:solidFill>
                            <a:srgbClr val="000000"/>
                          </a:solidFill>
                          <a:latin typeface="Times New Roman"/>
                        </a:rPr>
                        <a:t>CornTr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32.58c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7.47cd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48.62a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7.78ab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1.70b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0.07b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0.19b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78.43b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55.12b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6.73c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t"/>
                      <a:r>
                        <a:rPr lang="fr-FR" sz="1400" b="1" i="0" u="none" strike="noStrike">
                          <a:solidFill>
                            <a:srgbClr val="000000"/>
                          </a:solidFill>
                          <a:latin typeface="Times New Roman"/>
                        </a:rPr>
                        <a:t>Pense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21.08e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9.70b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42.54b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4.98d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3.03a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0.11b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0.23b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74.57c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47.11d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5.53d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t"/>
                      <a:r>
                        <a:rPr lang="fr-FR" sz="1400" b="1" i="0" u="none" strike="noStrike">
                          <a:solidFill>
                            <a:srgbClr val="000000"/>
                          </a:solidFill>
                          <a:latin typeface="Times New Roman"/>
                        </a:rPr>
                        <a:t>PenseTr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21.31e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23.81a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39.84c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8.17a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1.34b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0.67a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0.34a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66.20f</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48.82c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10.85a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t"/>
                      <a:r>
                        <a:rPr lang="fr-FR" sz="1400" b="1" i="0" u="none" strike="noStrike">
                          <a:solidFill>
                            <a:srgbClr val="000000"/>
                          </a:solidFill>
                          <a:latin typeface="Times New Roman"/>
                        </a:rPr>
                        <a:t>Sorg</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58.15b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7.90c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36.46d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2.92e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2.56a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0.04b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0.07c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69.05e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41.47f</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5.29d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t"/>
                      <a:r>
                        <a:rPr lang="fr-FR" sz="1400" b="1" i="0" u="none" strike="noStrike">
                          <a:solidFill>
                            <a:srgbClr val="000000"/>
                          </a:solidFill>
                          <a:latin typeface="Times New Roman"/>
                        </a:rPr>
                        <a:t>SorgTr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28.95d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6.76d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50.88a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7.21bc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2.41a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0.26b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0.10c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80.64a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a:solidFill>
                            <a:srgbClr val="000000"/>
                          </a:solidFill>
                          <a:latin typeface="Times New Roman"/>
                        </a:rPr>
                        <a:t>58.46a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fr-FR" sz="1400" b="0" i="0" u="none" strike="noStrike" dirty="0">
                          <a:solidFill>
                            <a:srgbClr val="000000"/>
                          </a:solidFill>
                          <a:latin typeface="Times New Roman"/>
                        </a:rPr>
                        <a:t>8.63b</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3" name="Rectangle 22"/>
          <p:cNvSpPr/>
          <p:nvPr/>
        </p:nvSpPr>
        <p:spPr>
          <a:xfrm>
            <a:off x="1143000" y="4572000"/>
            <a:ext cx="6858000" cy="307777"/>
          </a:xfrm>
          <a:prstGeom prst="rect">
            <a:avLst/>
          </a:prstGeom>
        </p:spPr>
        <p:txBody>
          <a:bodyPr wrap="square">
            <a:spAutoFit/>
          </a:bodyPr>
          <a:lstStyle/>
          <a:p>
            <a:r>
              <a:rPr lang="en-US" sz="1400" dirty="0" smtClean="0">
                <a:solidFill>
                  <a:prstClr val="black"/>
                </a:solidFill>
              </a:rPr>
              <a:t>Table .. </a:t>
            </a:r>
            <a:r>
              <a:rPr lang="en-US" sz="1400" dirty="0" smtClean="0">
                <a:solidFill>
                  <a:prstClr val="black"/>
                </a:solidFill>
              </a:rPr>
              <a:t>Effects of the </a:t>
            </a:r>
            <a:r>
              <a:rPr lang="en-US" sz="1400" dirty="0" smtClean="0">
                <a:solidFill>
                  <a:prstClr val="black"/>
                </a:solidFill>
              </a:rPr>
              <a:t>treatment </a:t>
            </a:r>
            <a:r>
              <a:rPr lang="en-US" sz="1400" dirty="0" smtClean="0">
                <a:solidFill>
                  <a:prstClr val="black"/>
                </a:solidFill>
              </a:rPr>
              <a:t>on the chemical constituents of the fodders</a:t>
            </a:r>
            <a:endParaRPr lang="fr-FR" sz="1400" dirty="0">
              <a:solidFill>
                <a:prstClr val="black"/>
              </a:solidFill>
            </a:endParaRPr>
          </a:p>
        </p:txBody>
      </p:sp>
    </p:spTree>
    <p:extLst>
      <p:ext uri="{BB962C8B-B14F-4D97-AF65-F5344CB8AC3E}">
        <p14:creationId xmlns:p14="http://schemas.microsoft.com/office/powerpoint/2010/main" val="42505726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www.w3.org/XML/1998/namespace"/>
    <ds:schemaRef ds:uri="http://purl.org/dc/elements/1.1/"/>
    <ds:schemaRef ds:uri="http://schemas.microsoft.com/office/infopath/2007/PartnerControls"/>
    <ds:schemaRef ds:uri="http://schemas.microsoft.com/office/2006/documentManagement/types"/>
    <ds:schemaRef ds:uri="http://purl.org/dc/dcmitype/"/>
    <ds:schemaRef ds:uri="http://purl.org/dc/terms/"/>
    <ds:schemaRef ds:uri="http://schemas.openxmlformats.org/package/2006/metadata/core-properties"/>
    <ds:schemaRef ds:uri="9f5e9607-a28b-487e-b093-da60e75ee109"/>
    <ds:schemaRef ds:uri="http://schemas.microsoft.com/office/2006/metadata/properties"/>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410</TotalTime>
  <Words>1456</Words>
  <Application>Microsoft Office PowerPoint</Application>
  <PresentationFormat>On-screen Show (4:3)</PresentationFormat>
  <Paragraphs>356</Paragraphs>
  <Slides>13</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AA</cp:lastModifiedBy>
  <cp:revision>29</cp:revision>
  <cp:lastPrinted>2011-10-06T11:45:23Z</cp:lastPrinted>
  <dcterms:created xsi:type="dcterms:W3CDTF">2018-05-19T10:21:56Z</dcterms:created>
  <dcterms:modified xsi:type="dcterms:W3CDTF">2018-06-04T13:04:38Z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